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2250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3298063" y="1404841"/>
            <a:ext cx="1205878" cy="228092"/>
          </a:xfrm>
          <a:prstGeom prst="rect">
            <a:avLst/>
          </a:prstGeom>
        </p:spPr>
        <p:txBody>
          <a:bodyPr wrap="square" lIns="0" tIns="10985" rIns="0" bIns="0" rtlCol="0">
            <a:noAutofit/>
          </a:bodyPr>
          <a:lstStyle/>
          <a:p>
            <a:pPr marL="12700">
              <a:lnSpc>
                <a:spcPts val="1730"/>
              </a:lnSpc>
            </a:pPr>
            <a:r>
              <a:rPr sz="1600" b="1" spc="0" dirty="0">
                <a:latin typeface="Times New Roman"/>
                <a:cs typeface="Times New Roman"/>
              </a:rPr>
              <a:t>Solidification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2004" y="1875566"/>
            <a:ext cx="5987873" cy="1430908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 marR="12019" algn="just">
              <a:lnSpc>
                <a:spcPts val="1535"/>
              </a:lnSpc>
            </a:pPr>
            <a:r>
              <a:rPr sz="1400" spc="19" dirty="0">
                <a:latin typeface="Times New Roman"/>
                <a:cs typeface="Times New Roman"/>
              </a:rPr>
              <a:t>When molten metal enters a mold cavity, its heat is transferred through the mold</a:t>
            </a:r>
            <a:endParaRPr sz="1400" dirty="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725"/>
              </a:spcBef>
            </a:pPr>
            <a:r>
              <a:rPr sz="1400" spc="0" dirty="0">
                <a:latin typeface="Times New Roman"/>
                <a:cs typeface="Times New Roman"/>
              </a:rPr>
              <a:t>wall. In the case of pure metals and eutectics, the solidification proceeds layer-by- </a:t>
            </a:r>
            <a:endParaRPr sz="1400" dirty="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1"/>
              </a:spcBef>
            </a:pPr>
            <a:r>
              <a:rPr sz="1400" spc="2" dirty="0">
                <a:latin typeface="Times New Roman"/>
                <a:cs typeface="Times New Roman"/>
              </a:rPr>
              <a:t>layer (like onion shells) starting from the mold wall and proceeding inwards. The </a:t>
            </a:r>
            <a:endParaRPr sz="1400" dirty="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1"/>
              </a:spcBef>
            </a:pPr>
            <a:r>
              <a:rPr sz="1400" spc="3" dirty="0">
                <a:latin typeface="Times New Roman"/>
                <a:cs typeface="Times New Roman"/>
              </a:rPr>
              <a:t>moving  isothermal  interface between  the  liquid  and  solid  region  is  called  the</a:t>
            </a:r>
            <a:endParaRPr sz="1400" dirty="0">
              <a:latin typeface="Times New Roman"/>
              <a:cs typeface="Times New Roman"/>
            </a:endParaRPr>
          </a:p>
          <a:p>
            <a:pPr marL="12700" marR="97969" algn="just">
              <a:lnSpc>
                <a:spcPct val="95825"/>
              </a:lnSpc>
              <a:spcBef>
                <a:spcPts val="846"/>
              </a:spcBef>
            </a:pPr>
            <a:r>
              <a:rPr sz="1400" spc="0" dirty="0">
                <a:latin typeface="Times New Roman"/>
                <a:cs typeface="Times New Roman"/>
              </a:rPr>
              <a:t>solidification front. Solidification includes two processes: </a:t>
            </a:r>
            <a:r>
              <a:rPr sz="1400" b="1" i="1" spc="0" dirty="0">
                <a:latin typeface="Times New Roman"/>
                <a:cs typeface="Times New Roman"/>
              </a:rPr>
              <a:t>nucleation </a:t>
            </a:r>
            <a:r>
              <a:rPr sz="1400" i="1" spc="0" dirty="0">
                <a:latin typeface="Times New Roman"/>
                <a:cs typeface="Times New Roman"/>
              </a:rPr>
              <a:t>and </a:t>
            </a:r>
            <a:r>
              <a:rPr sz="1400" b="1" i="1" spc="0" dirty="0">
                <a:latin typeface="Times New Roman"/>
                <a:cs typeface="Times New Roman"/>
              </a:rPr>
              <a:t>growth</a:t>
            </a:r>
            <a:r>
              <a:rPr sz="1400" spc="0" dirty="0">
                <a:latin typeface="Times New Roman"/>
                <a:cs typeface="Times New Roman"/>
              </a:rPr>
              <a:t>.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2004" y="3535583"/>
            <a:ext cx="2034480" cy="203708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0" dirty="0">
                <a:latin typeface="Times New Roman"/>
                <a:cs typeface="Times New Roman"/>
              </a:rPr>
              <a:t>1- </a:t>
            </a:r>
            <a:r>
              <a:rPr sz="1400" b="1" spc="0" dirty="0">
                <a:latin typeface="Times New Roman"/>
                <a:cs typeface="Times New Roman"/>
              </a:rPr>
              <a:t>Nucleation and Growth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2004" y="3969923"/>
            <a:ext cx="5984604" cy="1737105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 algn="just">
              <a:lnSpc>
                <a:spcPts val="1535"/>
              </a:lnSpc>
            </a:pPr>
            <a:r>
              <a:rPr sz="1400" spc="14" dirty="0">
                <a:latin typeface="Times New Roman"/>
                <a:cs typeface="Times New Roman"/>
              </a:rPr>
              <a:t>When liquid metal is poured into a mold and allowed to cool, a series of complex</a:t>
            </a:r>
            <a:endParaRPr sz="1400">
              <a:latin typeface="Times New Roman"/>
              <a:cs typeface="Times New Roman"/>
            </a:endParaRPr>
          </a:p>
          <a:p>
            <a:pPr marL="12700" marR="2688" algn="just">
              <a:lnSpc>
                <a:spcPts val="1609"/>
              </a:lnSpc>
              <a:spcBef>
                <a:spcPts val="725"/>
              </a:spcBef>
            </a:pPr>
            <a:r>
              <a:rPr sz="1400" spc="32" dirty="0">
                <a:latin typeface="Times New Roman"/>
                <a:cs typeface="Times New Roman"/>
              </a:rPr>
              <a:t>events takes place. The significant factors are the type of metal (whether it is a </a:t>
            </a:r>
            <a:endParaRPr sz="1400">
              <a:latin typeface="Times New Roman"/>
              <a:cs typeface="Times New Roman"/>
            </a:endParaRPr>
          </a:p>
          <a:p>
            <a:pPr marL="12700" marR="2688" algn="just">
              <a:lnSpc>
                <a:spcPts val="1609"/>
              </a:lnSpc>
              <a:spcBef>
                <a:spcPts val="806"/>
              </a:spcBef>
            </a:pPr>
            <a:r>
              <a:rPr sz="1400" spc="0" dirty="0">
                <a:latin typeface="Times New Roman"/>
                <a:cs typeface="Times New Roman"/>
              </a:rPr>
              <a:t>pure metal or an alloy), thermal properties (thermal conductivity and specific heat), </a:t>
            </a:r>
            <a:endParaRPr sz="1400">
              <a:latin typeface="Times New Roman"/>
              <a:cs typeface="Times New Roman"/>
            </a:endParaRPr>
          </a:p>
          <a:p>
            <a:pPr marL="12700" marR="2688" algn="just">
              <a:lnSpc>
                <a:spcPts val="1609"/>
              </a:lnSpc>
              <a:spcBef>
                <a:spcPts val="806"/>
              </a:spcBef>
            </a:pPr>
            <a:r>
              <a:rPr sz="1400" spc="0" dirty="0">
                <a:latin typeface="Times New Roman"/>
                <a:cs typeface="Times New Roman"/>
              </a:rPr>
              <a:t>the geometric relation between volume and surface area of the liquid metal, the </a:t>
            </a:r>
            <a:endParaRPr sz="1400">
              <a:latin typeface="Times New Roman"/>
              <a:cs typeface="Times New Roman"/>
            </a:endParaRPr>
          </a:p>
          <a:p>
            <a:pPr marL="12700" marR="2688" algn="just">
              <a:lnSpc>
                <a:spcPts val="1609"/>
              </a:lnSpc>
              <a:spcBef>
                <a:spcPts val="806"/>
              </a:spcBef>
            </a:pPr>
            <a:r>
              <a:rPr sz="1400" spc="17" dirty="0">
                <a:latin typeface="Times New Roman"/>
                <a:cs typeface="Times New Roman"/>
              </a:rPr>
              <a:t>shape of the mold, and the mold material. Many casting defects, such as porosity</a:t>
            </a:r>
            <a:endParaRPr sz="1400">
              <a:latin typeface="Times New Roman"/>
              <a:cs typeface="Times New Roman"/>
            </a:endParaRPr>
          </a:p>
          <a:p>
            <a:pPr marL="12700" marR="476986" algn="just">
              <a:lnSpc>
                <a:spcPct val="95825"/>
              </a:lnSpc>
              <a:spcBef>
                <a:spcPts val="831"/>
              </a:spcBef>
            </a:pPr>
            <a:r>
              <a:rPr sz="1400" spc="-1" dirty="0">
                <a:latin typeface="Times New Roman"/>
                <a:cs typeface="Times New Roman"/>
              </a:rPr>
              <a:t>and cavities, depend on the manner in which the alloy is solidified in a mold.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5936137"/>
            <a:ext cx="5986762" cy="2351405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 marR="9838" algn="just">
              <a:lnSpc>
                <a:spcPts val="1535"/>
              </a:lnSpc>
            </a:pPr>
            <a:r>
              <a:rPr sz="1400" spc="20" dirty="0">
                <a:latin typeface="Times New Roman"/>
                <a:cs typeface="Times New Roman"/>
              </a:rPr>
              <a:t>Basically the reason of molten metal solidification is that the arrangement of the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737"/>
              </a:spcBef>
            </a:pPr>
            <a:r>
              <a:rPr sz="1400" spc="3" dirty="0">
                <a:latin typeface="Times New Roman"/>
                <a:cs typeface="Times New Roman"/>
              </a:rPr>
              <a:t>atoms in the solid crystal is at a lower free energy than that of the same atoms in a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0" dirty="0">
                <a:latin typeface="Times New Roman"/>
                <a:cs typeface="Times New Roman"/>
              </a:rPr>
              <a:t>liquid state. Above the freezing point, however, the liquid state is more stable. At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dirty="0">
                <a:latin typeface="Times New Roman"/>
                <a:cs typeface="Times New Roman"/>
              </a:rPr>
              <a:t>the freezing point there is no driving force in either direction; in other words, the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1" dirty="0">
                <a:latin typeface="Times New Roman"/>
                <a:cs typeface="Times New Roman"/>
              </a:rPr>
              <a:t>change in free energy is zero, and we have equilibrium. The further the metal is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0" dirty="0">
                <a:latin typeface="Times New Roman"/>
                <a:cs typeface="Times New Roman"/>
              </a:rPr>
              <a:t>cooled below the liquid-solid equilibrium temperate, the greater is the driving force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5" dirty="0">
                <a:latin typeface="Times New Roman"/>
                <a:cs typeface="Times New Roman"/>
              </a:rPr>
              <a:t>to solidify. The first step of solidification is the nucleation, and there are two types</a:t>
            </a:r>
            <a:endParaRPr sz="1400">
              <a:latin typeface="Times New Roman"/>
              <a:cs typeface="Times New Roman"/>
            </a:endParaRPr>
          </a:p>
          <a:p>
            <a:pPr marL="12700" marR="2503307" algn="just">
              <a:lnSpc>
                <a:spcPct val="95825"/>
              </a:lnSpc>
              <a:spcBef>
                <a:spcPts val="829"/>
              </a:spcBef>
            </a:pPr>
            <a:r>
              <a:rPr sz="1400" spc="-4" dirty="0">
                <a:latin typeface="Times New Roman"/>
                <a:cs typeface="Times New Roman"/>
              </a:rPr>
              <a:t>of nucleation: „homogenous and heterogeneous'.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58178" y="9199351"/>
            <a:ext cx="141300" cy="203708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dirty="0"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803226" y="963929"/>
            <a:ext cx="5160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902004" y="923066"/>
            <a:ext cx="1904053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b="1" spc="-1" dirty="0">
                <a:latin typeface="Times New Roman"/>
                <a:cs typeface="Times New Roman"/>
              </a:rPr>
              <a:t>Homogenous Nucleation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2004" y="1354358"/>
            <a:ext cx="5988504" cy="1429003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 marR="10153" algn="just">
              <a:lnSpc>
                <a:spcPts val="1535"/>
              </a:lnSpc>
            </a:pPr>
            <a:r>
              <a:rPr sz="1400" spc="39" dirty="0">
                <a:latin typeface="Times New Roman"/>
                <a:cs typeface="Times New Roman"/>
              </a:rPr>
              <a:t>The temperature at which homogenous nucleation occurs is always  below the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2410"/>
              </a:lnSpc>
              <a:spcBef>
                <a:spcPts val="223"/>
              </a:spcBef>
            </a:pPr>
            <a:r>
              <a:rPr sz="1400" dirty="0">
                <a:latin typeface="Times New Roman"/>
                <a:cs typeface="Times New Roman"/>
              </a:rPr>
              <a:t>e</a:t>
            </a:r>
            <a:r>
              <a:rPr sz="1400" spc="-4" dirty="0">
                <a:latin typeface="Times New Roman"/>
                <a:cs typeface="Times New Roman"/>
              </a:rPr>
              <a:t>q</a:t>
            </a:r>
            <a:r>
              <a:rPr sz="1400" spc="4" dirty="0">
                <a:latin typeface="Times New Roman"/>
                <a:cs typeface="Times New Roman"/>
              </a:rPr>
              <a:t>u</a:t>
            </a:r>
            <a:r>
              <a:rPr sz="1400" spc="-4" dirty="0">
                <a:latin typeface="Times New Roman"/>
                <a:cs typeface="Times New Roman"/>
              </a:rPr>
              <a:t>i</a:t>
            </a:r>
            <a:r>
              <a:rPr sz="1400" spc="4" dirty="0">
                <a:latin typeface="Times New Roman"/>
                <a:cs typeface="Times New Roman"/>
              </a:rPr>
              <a:t>l</a:t>
            </a:r>
            <a:r>
              <a:rPr sz="1400" spc="-4" dirty="0">
                <a:latin typeface="Times New Roman"/>
                <a:cs typeface="Times New Roman"/>
              </a:rPr>
              <a:t>i</a:t>
            </a:r>
            <a:r>
              <a:rPr sz="1400" spc="4" dirty="0">
                <a:latin typeface="Times New Roman"/>
                <a:cs typeface="Times New Roman"/>
              </a:rPr>
              <a:t>b</a:t>
            </a:r>
            <a:r>
              <a:rPr sz="1400" spc="-9" dirty="0">
                <a:latin typeface="Times New Roman"/>
                <a:cs typeface="Times New Roman"/>
              </a:rPr>
              <a:t>r</a:t>
            </a:r>
            <a:r>
              <a:rPr sz="1400" spc="4" dirty="0">
                <a:latin typeface="Times New Roman"/>
                <a:cs typeface="Times New Roman"/>
              </a:rPr>
              <a:t>iu</a:t>
            </a:r>
            <a:r>
              <a:rPr sz="1400" spc="0" dirty="0">
                <a:latin typeface="Times New Roman"/>
                <a:cs typeface="Times New Roman"/>
              </a:rPr>
              <a:t>m freezing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spc="4" dirty="0">
                <a:latin typeface="Times New Roman"/>
                <a:cs typeface="Times New Roman"/>
              </a:rPr>
              <a:t>p</a:t>
            </a:r>
            <a:r>
              <a:rPr sz="1400" spc="-4" dirty="0">
                <a:latin typeface="Times New Roman"/>
                <a:cs typeface="Times New Roman"/>
              </a:rPr>
              <a:t>oi</a:t>
            </a:r>
            <a:r>
              <a:rPr sz="1400" spc="4" dirty="0">
                <a:latin typeface="Times New Roman"/>
                <a:cs typeface="Times New Roman"/>
              </a:rPr>
              <a:t>n</a:t>
            </a:r>
            <a:r>
              <a:rPr sz="1400" spc="0" dirty="0">
                <a:latin typeface="Times New Roman"/>
                <a:cs typeface="Times New Roman"/>
              </a:rPr>
              <a:t>t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spc="4" dirty="0">
                <a:latin typeface="Times New Roman"/>
                <a:cs typeface="Times New Roman"/>
              </a:rPr>
              <a:t>b</a:t>
            </a:r>
            <a:r>
              <a:rPr sz="1400" spc="0" dirty="0">
                <a:latin typeface="Times New Roman"/>
                <a:cs typeface="Times New Roman"/>
              </a:rPr>
              <a:t>ec</a:t>
            </a:r>
            <a:r>
              <a:rPr sz="1400" spc="-9" dirty="0">
                <a:latin typeface="Times New Roman"/>
                <a:cs typeface="Times New Roman"/>
              </a:rPr>
              <a:t>a</a:t>
            </a:r>
            <a:r>
              <a:rPr sz="1400" spc="4" dirty="0">
                <a:latin typeface="Times New Roman"/>
                <a:cs typeface="Times New Roman"/>
              </a:rPr>
              <a:t>u</a:t>
            </a:r>
            <a:r>
              <a:rPr sz="1400" spc="-4" dirty="0">
                <a:latin typeface="Times New Roman"/>
                <a:cs typeface="Times New Roman"/>
              </a:rPr>
              <a:t>s</a:t>
            </a:r>
            <a:r>
              <a:rPr sz="1400" spc="0" dirty="0">
                <a:latin typeface="Times New Roman"/>
                <a:cs typeface="Times New Roman"/>
              </a:rPr>
              <a:t>e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spc="-4" dirty="0">
                <a:latin typeface="Times New Roman"/>
                <a:cs typeface="Times New Roman"/>
              </a:rPr>
              <a:t>i</a:t>
            </a:r>
            <a:r>
              <a:rPr sz="1400" spc="0" dirty="0">
                <a:latin typeface="Times New Roman"/>
                <a:cs typeface="Times New Roman"/>
              </a:rPr>
              <a:t>t</a:t>
            </a:r>
            <a:r>
              <a:rPr sz="1400" spc="29" dirty="0">
                <a:latin typeface="Times New Roman"/>
                <a:cs typeface="Times New Roman"/>
              </a:rPr>
              <a:t> </a:t>
            </a:r>
            <a:r>
              <a:rPr sz="1400" spc="-4" dirty="0">
                <a:latin typeface="Times New Roman"/>
                <a:cs typeface="Times New Roman"/>
              </a:rPr>
              <a:t>i</a:t>
            </a:r>
            <a:r>
              <a:rPr sz="1400" spc="0" dirty="0">
                <a:latin typeface="Times New Roman"/>
                <a:cs typeface="Times New Roman"/>
              </a:rPr>
              <a:t>s</a:t>
            </a:r>
            <a:r>
              <a:rPr sz="1400" spc="29" dirty="0">
                <a:latin typeface="Times New Roman"/>
                <a:cs typeface="Times New Roman"/>
              </a:rPr>
              <a:t> </a:t>
            </a:r>
            <a:r>
              <a:rPr sz="1400" spc="4" dirty="0">
                <a:latin typeface="Times New Roman"/>
                <a:cs typeface="Times New Roman"/>
              </a:rPr>
              <a:t>n</a:t>
            </a:r>
            <a:r>
              <a:rPr sz="1400" spc="-9" dirty="0">
                <a:latin typeface="Times New Roman"/>
                <a:cs typeface="Times New Roman"/>
              </a:rPr>
              <a:t>e</a:t>
            </a:r>
            <a:r>
              <a:rPr sz="1400" spc="0" dirty="0">
                <a:latin typeface="Times New Roman"/>
                <a:cs typeface="Times New Roman"/>
              </a:rPr>
              <a:t>ce</a:t>
            </a:r>
            <a:r>
              <a:rPr sz="1400" spc="-4" dirty="0">
                <a:latin typeface="Times New Roman"/>
                <a:cs typeface="Times New Roman"/>
              </a:rPr>
              <a:t>s</a:t>
            </a:r>
            <a:r>
              <a:rPr sz="1400" spc="4" dirty="0">
                <a:latin typeface="Times New Roman"/>
                <a:cs typeface="Times New Roman"/>
              </a:rPr>
              <a:t>s</a:t>
            </a:r>
            <a:r>
              <a:rPr sz="1400" spc="0" dirty="0">
                <a:latin typeface="Times New Roman"/>
                <a:cs typeface="Times New Roman"/>
              </a:rPr>
              <a:t>ary</a:t>
            </a:r>
            <a:r>
              <a:rPr sz="1400" spc="9" dirty="0">
                <a:latin typeface="Times New Roman"/>
                <a:cs typeface="Times New Roman"/>
              </a:rPr>
              <a:t> </a:t>
            </a:r>
            <a:r>
              <a:rPr sz="1400" spc="4" dirty="0">
                <a:latin typeface="Times New Roman"/>
                <a:cs typeface="Times New Roman"/>
              </a:rPr>
              <a:t>t</a:t>
            </a:r>
            <a:r>
              <a:rPr sz="1400" spc="0" dirty="0">
                <a:latin typeface="Times New Roman"/>
                <a:cs typeface="Times New Roman"/>
              </a:rPr>
              <a:t>o</a:t>
            </a:r>
            <a:r>
              <a:rPr sz="1400" spc="29" dirty="0">
                <a:latin typeface="Times New Roman"/>
                <a:cs typeface="Times New Roman"/>
              </a:rPr>
              <a:t> </a:t>
            </a:r>
            <a:r>
              <a:rPr sz="1400" spc="-4" dirty="0">
                <a:latin typeface="Times New Roman"/>
                <a:cs typeface="Times New Roman"/>
              </a:rPr>
              <a:t>o</a:t>
            </a:r>
            <a:r>
              <a:rPr sz="1400" spc="4" dirty="0">
                <a:latin typeface="Times New Roman"/>
                <a:cs typeface="Times New Roman"/>
              </a:rPr>
              <a:t>v</a:t>
            </a:r>
            <a:r>
              <a:rPr sz="1400" spc="0" dirty="0">
                <a:latin typeface="Times New Roman"/>
                <a:cs typeface="Times New Roman"/>
              </a:rPr>
              <a:t>er</a:t>
            </a:r>
            <a:r>
              <a:rPr sz="1400" spc="-9" dirty="0">
                <a:latin typeface="Times New Roman"/>
                <a:cs typeface="Times New Roman"/>
              </a:rPr>
              <a:t>c</a:t>
            </a:r>
            <a:r>
              <a:rPr sz="1400" spc="4" dirty="0">
                <a:latin typeface="Times New Roman"/>
                <a:cs typeface="Times New Roman"/>
              </a:rPr>
              <a:t>o</a:t>
            </a:r>
            <a:r>
              <a:rPr sz="1400" spc="-25" dirty="0">
                <a:latin typeface="Times New Roman"/>
                <a:cs typeface="Times New Roman"/>
              </a:rPr>
              <a:t>m</a:t>
            </a:r>
            <a:r>
              <a:rPr sz="1400" spc="0" dirty="0">
                <a:latin typeface="Times New Roman"/>
                <a:cs typeface="Times New Roman"/>
              </a:rPr>
              <a:t>e</a:t>
            </a:r>
            <a:r>
              <a:rPr sz="1400" spc="39" dirty="0">
                <a:latin typeface="Times New Roman"/>
                <a:cs typeface="Times New Roman"/>
              </a:rPr>
              <a:t> </a:t>
            </a:r>
            <a:r>
              <a:rPr sz="1400" spc="4" dirty="0">
                <a:latin typeface="Times New Roman"/>
                <a:cs typeface="Times New Roman"/>
              </a:rPr>
              <a:t>th</a:t>
            </a:r>
            <a:r>
              <a:rPr sz="1400" spc="0" dirty="0">
                <a:latin typeface="Times New Roman"/>
                <a:cs typeface="Times New Roman"/>
              </a:rPr>
              <a:t>e</a:t>
            </a:r>
            <a:r>
              <a:rPr sz="1400" spc="14" dirty="0">
                <a:latin typeface="Times New Roman"/>
                <a:cs typeface="Times New Roman"/>
              </a:rPr>
              <a:t> </a:t>
            </a:r>
            <a:r>
              <a:rPr sz="1400" spc="4" dirty="0">
                <a:latin typeface="Times New Roman"/>
                <a:cs typeface="Times New Roman"/>
              </a:rPr>
              <a:t>s</a:t>
            </a:r>
            <a:r>
              <a:rPr sz="1400" spc="-4" dirty="0">
                <a:latin typeface="Times New Roman"/>
                <a:cs typeface="Times New Roman"/>
              </a:rPr>
              <a:t>u</a:t>
            </a:r>
            <a:r>
              <a:rPr sz="1400" spc="0" dirty="0">
                <a:latin typeface="Times New Roman"/>
                <a:cs typeface="Times New Roman"/>
              </a:rPr>
              <a:t>rfac</a:t>
            </a:r>
            <a:r>
              <a:rPr sz="1400" spc="39" dirty="0">
                <a:latin typeface="Times New Roman"/>
                <a:cs typeface="Times New Roman"/>
              </a:rPr>
              <a:t>e</a:t>
            </a:r>
            <a:r>
              <a:rPr sz="1400" spc="0" dirty="0">
                <a:latin typeface="Times New Roman"/>
                <a:cs typeface="Times New Roman"/>
              </a:rPr>
              <a:t>-</a:t>
            </a:r>
            <a:r>
              <a:rPr sz="1400" spc="4" dirty="0">
                <a:latin typeface="Times New Roman"/>
                <a:cs typeface="Times New Roman"/>
              </a:rPr>
              <a:t>t</a:t>
            </a:r>
            <a:r>
              <a:rPr sz="1400" spc="-9" dirty="0">
                <a:latin typeface="Times New Roman"/>
                <a:cs typeface="Times New Roman"/>
              </a:rPr>
              <a:t>e</a:t>
            </a:r>
            <a:r>
              <a:rPr sz="1400" spc="-4" dirty="0">
                <a:latin typeface="Times New Roman"/>
                <a:cs typeface="Times New Roman"/>
              </a:rPr>
              <a:t>n</a:t>
            </a:r>
            <a:r>
              <a:rPr sz="1400" spc="4" dirty="0">
                <a:latin typeface="Times New Roman"/>
                <a:cs typeface="Times New Roman"/>
              </a:rPr>
              <a:t>s</a:t>
            </a:r>
            <a:r>
              <a:rPr sz="1400" spc="-4" dirty="0">
                <a:latin typeface="Times New Roman"/>
                <a:cs typeface="Times New Roman"/>
              </a:rPr>
              <a:t>io</a:t>
            </a:r>
            <a:r>
              <a:rPr sz="1400" spc="0" dirty="0">
                <a:latin typeface="Times New Roman"/>
                <a:cs typeface="Times New Roman"/>
              </a:rPr>
              <a:t>n f</a:t>
            </a:r>
            <a:r>
              <a:rPr sz="1400" spc="4" dirty="0">
                <a:latin typeface="Times New Roman"/>
                <a:cs typeface="Times New Roman"/>
              </a:rPr>
              <a:t>o</a:t>
            </a:r>
            <a:r>
              <a:rPr sz="1400" spc="0" dirty="0">
                <a:latin typeface="Times New Roman"/>
                <a:cs typeface="Times New Roman"/>
              </a:rPr>
              <a:t>rc</a:t>
            </a:r>
            <a:r>
              <a:rPr sz="1400" spc="-9" dirty="0">
                <a:latin typeface="Times New Roman"/>
                <a:cs typeface="Times New Roman"/>
              </a:rPr>
              <a:t>e</a:t>
            </a:r>
            <a:r>
              <a:rPr sz="1400" spc="0" dirty="0">
                <a:latin typeface="Times New Roman"/>
                <a:cs typeface="Times New Roman"/>
              </a:rPr>
              <a:t>s</a:t>
            </a:r>
            <a:r>
              <a:rPr sz="1400" spc="19" dirty="0">
                <a:latin typeface="Times New Roman"/>
                <a:cs typeface="Times New Roman"/>
              </a:rPr>
              <a:t> </a:t>
            </a:r>
            <a:r>
              <a:rPr sz="1400" spc="-4" dirty="0">
                <a:latin typeface="Times New Roman"/>
                <a:cs typeface="Times New Roman"/>
              </a:rPr>
              <a:t>w</a:t>
            </a:r>
            <a:r>
              <a:rPr sz="1400" spc="4" dirty="0">
                <a:latin typeface="Times New Roman"/>
                <a:cs typeface="Times New Roman"/>
              </a:rPr>
              <a:t>h</a:t>
            </a:r>
            <a:r>
              <a:rPr sz="1400" spc="-4" dirty="0">
                <a:latin typeface="Times New Roman"/>
                <a:cs typeface="Times New Roman"/>
              </a:rPr>
              <a:t>i</a:t>
            </a:r>
            <a:r>
              <a:rPr sz="1400" spc="0" dirty="0">
                <a:latin typeface="Times New Roman"/>
                <a:cs typeface="Times New Roman"/>
              </a:rPr>
              <a:t>ch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spc="4" dirty="0">
                <a:latin typeface="Times New Roman"/>
                <a:cs typeface="Times New Roman"/>
              </a:rPr>
              <a:t>i</a:t>
            </a:r>
            <a:r>
              <a:rPr sz="1400" spc="-25" dirty="0">
                <a:latin typeface="Times New Roman"/>
                <a:cs typeface="Times New Roman"/>
              </a:rPr>
              <a:t>m</a:t>
            </a:r>
            <a:r>
              <a:rPr sz="1400" spc="4" dirty="0">
                <a:latin typeface="Times New Roman"/>
                <a:cs typeface="Times New Roman"/>
              </a:rPr>
              <a:t>p</a:t>
            </a:r>
            <a:r>
              <a:rPr sz="1400" spc="0" dirty="0">
                <a:latin typeface="Times New Roman"/>
                <a:cs typeface="Times New Roman"/>
              </a:rPr>
              <a:t>e</a:t>
            </a:r>
            <a:r>
              <a:rPr sz="1400" spc="4" dirty="0">
                <a:latin typeface="Times New Roman"/>
                <a:cs typeface="Times New Roman"/>
              </a:rPr>
              <a:t>d</a:t>
            </a:r>
            <a:r>
              <a:rPr sz="1400" spc="0" dirty="0">
                <a:latin typeface="Times New Roman"/>
                <a:cs typeface="Times New Roman"/>
              </a:rPr>
              <a:t>e</a:t>
            </a:r>
            <a:r>
              <a:rPr sz="1400" spc="4" dirty="0">
                <a:latin typeface="Times New Roman"/>
                <a:cs typeface="Times New Roman"/>
              </a:rPr>
              <a:t> nu</a:t>
            </a:r>
            <a:r>
              <a:rPr sz="1400" spc="-9" dirty="0">
                <a:latin typeface="Times New Roman"/>
                <a:cs typeface="Times New Roman"/>
              </a:rPr>
              <a:t>c</a:t>
            </a:r>
            <a:r>
              <a:rPr sz="1400" spc="4" dirty="0">
                <a:latin typeface="Times New Roman"/>
                <a:cs typeface="Times New Roman"/>
              </a:rPr>
              <a:t>l</a:t>
            </a:r>
            <a:r>
              <a:rPr sz="1400" spc="-9" dirty="0">
                <a:latin typeface="Times New Roman"/>
                <a:cs typeface="Times New Roman"/>
              </a:rPr>
              <a:t>e</a:t>
            </a:r>
            <a:r>
              <a:rPr sz="1400" spc="4" dirty="0">
                <a:latin typeface="Times New Roman"/>
                <a:cs typeface="Times New Roman"/>
              </a:rPr>
              <a:t>u</a:t>
            </a:r>
            <a:r>
              <a:rPr sz="1400" spc="0" dirty="0">
                <a:latin typeface="Times New Roman"/>
                <a:cs typeface="Times New Roman"/>
              </a:rPr>
              <a:t>s</a:t>
            </a:r>
            <a:r>
              <a:rPr sz="1400" spc="19" dirty="0">
                <a:latin typeface="Times New Roman"/>
                <a:cs typeface="Times New Roman"/>
              </a:rPr>
              <a:t> </a:t>
            </a:r>
            <a:r>
              <a:rPr sz="1400" spc="4" dirty="0">
                <a:latin typeface="Times New Roman"/>
                <a:cs typeface="Times New Roman"/>
              </a:rPr>
              <a:t>g</a:t>
            </a:r>
            <a:r>
              <a:rPr sz="1400" spc="-9" dirty="0">
                <a:latin typeface="Times New Roman"/>
                <a:cs typeface="Times New Roman"/>
              </a:rPr>
              <a:t>r</a:t>
            </a:r>
            <a:r>
              <a:rPr sz="1400" spc="4" dirty="0">
                <a:latin typeface="Times New Roman"/>
                <a:cs typeface="Times New Roman"/>
              </a:rPr>
              <a:t>o</a:t>
            </a:r>
            <a:r>
              <a:rPr sz="1400" spc="-4" dirty="0">
                <a:latin typeface="Times New Roman"/>
                <a:cs typeface="Times New Roman"/>
              </a:rPr>
              <a:t>wt</a:t>
            </a:r>
            <a:r>
              <a:rPr sz="1400" spc="4" dirty="0">
                <a:latin typeface="Times New Roman"/>
                <a:cs typeface="Times New Roman"/>
              </a:rPr>
              <a:t>h</a:t>
            </a:r>
            <a:r>
              <a:rPr sz="1400" spc="0" dirty="0">
                <a:latin typeface="Times New Roman"/>
                <a:cs typeface="Times New Roman"/>
              </a:rPr>
              <a:t>.</a:t>
            </a:r>
            <a:r>
              <a:rPr sz="1400" spc="14" dirty="0">
                <a:latin typeface="Times New Roman"/>
                <a:cs typeface="Times New Roman"/>
              </a:rPr>
              <a:t> </a:t>
            </a:r>
            <a:r>
              <a:rPr sz="1400" spc="-4" dirty="0">
                <a:latin typeface="Times New Roman"/>
                <a:cs typeface="Times New Roman"/>
              </a:rPr>
              <a:t>T</a:t>
            </a:r>
            <a:r>
              <a:rPr sz="1400" spc="4" dirty="0">
                <a:latin typeface="Times New Roman"/>
                <a:cs typeface="Times New Roman"/>
              </a:rPr>
              <a:t>h</a:t>
            </a:r>
            <a:r>
              <a:rPr sz="1400" spc="0" dirty="0">
                <a:latin typeface="Times New Roman"/>
                <a:cs typeface="Times New Roman"/>
              </a:rPr>
              <a:t>e</a:t>
            </a:r>
            <a:r>
              <a:rPr sz="1400" spc="4" dirty="0">
                <a:latin typeface="Times New Roman"/>
                <a:cs typeface="Times New Roman"/>
              </a:rPr>
              <a:t> </a:t>
            </a:r>
            <a:r>
              <a:rPr sz="1400" spc="0" dirty="0">
                <a:latin typeface="Times New Roman"/>
                <a:cs typeface="Times New Roman"/>
              </a:rPr>
              <a:t>e</a:t>
            </a:r>
            <a:r>
              <a:rPr sz="1400" spc="4" dirty="0">
                <a:latin typeface="Times New Roman"/>
                <a:cs typeface="Times New Roman"/>
              </a:rPr>
              <a:t>n</a:t>
            </a:r>
            <a:r>
              <a:rPr sz="1400" spc="0" dirty="0">
                <a:latin typeface="Times New Roman"/>
                <a:cs typeface="Times New Roman"/>
              </a:rPr>
              <a:t>e</a:t>
            </a:r>
            <a:r>
              <a:rPr sz="1400" spc="39" dirty="0">
                <a:latin typeface="Times New Roman"/>
                <a:cs typeface="Times New Roman"/>
              </a:rPr>
              <a:t>r</a:t>
            </a:r>
            <a:r>
              <a:rPr sz="1400" spc="4" dirty="0">
                <a:latin typeface="Times New Roman"/>
                <a:cs typeface="Times New Roman"/>
              </a:rPr>
              <a:t>g</a:t>
            </a:r>
            <a:r>
              <a:rPr sz="1400" spc="0" dirty="0">
                <a:latin typeface="Times New Roman"/>
                <a:cs typeface="Times New Roman"/>
              </a:rPr>
              <a:t>y </a:t>
            </a:r>
            <a:r>
              <a:rPr sz="1400" spc="4" dirty="0">
                <a:latin typeface="Times New Roman"/>
                <a:cs typeface="Times New Roman"/>
              </a:rPr>
              <a:t>t</a:t>
            </a:r>
            <a:r>
              <a:rPr sz="1400" spc="0" dirty="0">
                <a:latin typeface="Times New Roman"/>
                <a:cs typeface="Times New Roman"/>
              </a:rPr>
              <a:t>e</a:t>
            </a:r>
            <a:r>
              <a:rPr sz="1400" spc="-4" dirty="0">
                <a:latin typeface="Times New Roman"/>
                <a:cs typeface="Times New Roman"/>
              </a:rPr>
              <a:t>n</a:t>
            </a:r>
            <a:r>
              <a:rPr sz="1400" spc="4" dirty="0">
                <a:latin typeface="Times New Roman"/>
                <a:cs typeface="Times New Roman"/>
              </a:rPr>
              <a:t>d</a:t>
            </a:r>
            <a:r>
              <a:rPr sz="1400" spc="-4" dirty="0">
                <a:latin typeface="Times New Roman"/>
                <a:cs typeface="Times New Roman"/>
              </a:rPr>
              <a:t>in</a:t>
            </a:r>
            <a:r>
              <a:rPr sz="1400" spc="0" dirty="0">
                <a:latin typeface="Times New Roman"/>
                <a:cs typeface="Times New Roman"/>
              </a:rPr>
              <a:t>g</a:t>
            </a:r>
            <a:r>
              <a:rPr sz="1400" spc="19" dirty="0">
                <a:latin typeface="Times New Roman"/>
                <a:cs typeface="Times New Roman"/>
              </a:rPr>
              <a:t> </a:t>
            </a:r>
            <a:r>
              <a:rPr sz="1400" spc="4" dirty="0">
                <a:latin typeface="Times New Roman"/>
                <a:cs typeface="Times New Roman"/>
              </a:rPr>
              <a:t>t</a:t>
            </a:r>
            <a:r>
              <a:rPr sz="1400" spc="0" dirty="0">
                <a:latin typeface="Times New Roman"/>
                <a:cs typeface="Times New Roman"/>
              </a:rPr>
              <a:t>o</a:t>
            </a:r>
            <a:r>
              <a:rPr sz="1400" spc="9" dirty="0">
                <a:latin typeface="Times New Roman"/>
                <a:cs typeface="Times New Roman"/>
              </a:rPr>
              <a:t> </a:t>
            </a:r>
            <a:r>
              <a:rPr sz="1400" spc="4" dirty="0">
                <a:latin typeface="Times New Roman"/>
                <a:cs typeface="Times New Roman"/>
              </a:rPr>
              <a:t>p</a:t>
            </a:r>
            <a:r>
              <a:rPr sz="1400" spc="-9" dirty="0">
                <a:latin typeface="Times New Roman"/>
                <a:cs typeface="Times New Roman"/>
              </a:rPr>
              <a:t>r</a:t>
            </a:r>
            <a:r>
              <a:rPr sz="1400" spc="4" dirty="0">
                <a:latin typeface="Times New Roman"/>
                <a:cs typeface="Times New Roman"/>
              </a:rPr>
              <a:t>o</a:t>
            </a:r>
            <a:r>
              <a:rPr sz="1400" spc="-4" dirty="0">
                <a:latin typeface="Times New Roman"/>
                <a:cs typeface="Times New Roman"/>
              </a:rPr>
              <a:t>d</a:t>
            </a:r>
            <a:r>
              <a:rPr sz="1400" spc="4" dirty="0">
                <a:latin typeface="Times New Roman"/>
                <a:cs typeface="Times New Roman"/>
              </a:rPr>
              <a:t>u</a:t>
            </a:r>
            <a:r>
              <a:rPr sz="1400" spc="0" dirty="0">
                <a:latin typeface="Times New Roman"/>
                <a:cs typeface="Times New Roman"/>
              </a:rPr>
              <a:t>ce</a:t>
            </a:r>
            <a:r>
              <a:rPr sz="1400" spc="19" dirty="0">
                <a:latin typeface="Times New Roman"/>
                <a:cs typeface="Times New Roman"/>
              </a:rPr>
              <a:t> </a:t>
            </a:r>
            <a:r>
              <a:rPr sz="1400" spc="0" dirty="0">
                <a:latin typeface="Times New Roman"/>
                <a:cs typeface="Times New Roman"/>
              </a:rPr>
              <a:t>a</a:t>
            </a:r>
            <a:r>
              <a:rPr sz="1400" spc="19" dirty="0">
                <a:latin typeface="Times New Roman"/>
                <a:cs typeface="Times New Roman"/>
              </a:rPr>
              <a:t> </a:t>
            </a:r>
            <a:r>
              <a:rPr sz="1400" spc="-4" dirty="0">
                <a:latin typeface="Times New Roman"/>
                <a:cs typeface="Times New Roman"/>
              </a:rPr>
              <a:t>n</a:t>
            </a:r>
            <a:r>
              <a:rPr sz="1400" spc="4" dirty="0">
                <a:latin typeface="Times New Roman"/>
                <a:cs typeface="Times New Roman"/>
              </a:rPr>
              <a:t>u</a:t>
            </a:r>
            <a:r>
              <a:rPr sz="1400" spc="-9" dirty="0">
                <a:latin typeface="Times New Roman"/>
                <a:cs typeface="Times New Roman"/>
              </a:rPr>
              <a:t>c</a:t>
            </a:r>
            <a:r>
              <a:rPr sz="1400" spc="4" dirty="0">
                <a:latin typeface="Times New Roman"/>
                <a:cs typeface="Times New Roman"/>
              </a:rPr>
              <a:t>l</a:t>
            </a:r>
            <a:r>
              <a:rPr sz="1400" spc="-9" dirty="0">
                <a:latin typeface="Times New Roman"/>
                <a:cs typeface="Times New Roman"/>
              </a:rPr>
              <a:t>e</a:t>
            </a:r>
            <a:r>
              <a:rPr sz="1400" spc="4" dirty="0">
                <a:latin typeface="Times New Roman"/>
                <a:cs typeface="Times New Roman"/>
              </a:rPr>
              <a:t>u</a:t>
            </a:r>
            <a:r>
              <a:rPr sz="1400" spc="0" dirty="0">
                <a:latin typeface="Times New Roman"/>
                <a:cs typeface="Times New Roman"/>
              </a:rPr>
              <a:t>s</a:t>
            </a:r>
            <a:r>
              <a:rPr sz="1400" spc="19" dirty="0">
                <a:latin typeface="Times New Roman"/>
                <a:cs typeface="Times New Roman"/>
              </a:rPr>
              <a:t> </a:t>
            </a:r>
            <a:r>
              <a:rPr sz="1400" spc="-4" dirty="0">
                <a:latin typeface="Times New Roman"/>
                <a:cs typeface="Times New Roman"/>
              </a:rPr>
              <a:t>o</a:t>
            </a:r>
            <a:r>
              <a:rPr sz="1400" spc="0" dirty="0">
                <a:latin typeface="Times New Roman"/>
                <a:cs typeface="Times New Roman"/>
              </a:rPr>
              <a:t>f </a:t>
            </a:r>
            <a:r>
              <a:rPr sz="1400" spc="4" dirty="0">
                <a:latin typeface="Times New Roman"/>
                <a:cs typeface="Times New Roman"/>
              </a:rPr>
              <a:t>s</a:t>
            </a:r>
            <a:r>
              <a:rPr sz="1400" spc="-4" dirty="0">
                <a:latin typeface="Times New Roman"/>
                <a:cs typeface="Times New Roman"/>
              </a:rPr>
              <a:t>o</a:t>
            </a:r>
            <a:r>
              <a:rPr sz="1400" spc="4" dirty="0">
                <a:latin typeface="Times New Roman"/>
                <a:cs typeface="Times New Roman"/>
              </a:rPr>
              <a:t>l</a:t>
            </a:r>
            <a:r>
              <a:rPr sz="1400" spc="-4" dirty="0">
                <a:latin typeface="Times New Roman"/>
                <a:cs typeface="Times New Roman"/>
              </a:rPr>
              <a:t>i</a:t>
            </a:r>
            <a:r>
              <a:rPr sz="1400" spc="0" dirty="0">
                <a:latin typeface="Times New Roman"/>
                <a:cs typeface="Times New Roman"/>
              </a:rPr>
              <a:t>d</a:t>
            </a:r>
            <a:r>
              <a:rPr sz="1400" spc="195" dirty="0">
                <a:latin typeface="Times New Roman"/>
                <a:cs typeface="Times New Roman"/>
              </a:rPr>
              <a:t> </a:t>
            </a:r>
            <a:r>
              <a:rPr sz="1400" spc="4" dirty="0">
                <a:latin typeface="Times New Roman"/>
                <a:cs typeface="Times New Roman"/>
              </a:rPr>
              <a:t>i</a:t>
            </a:r>
            <a:r>
              <a:rPr sz="1400" spc="0" dirty="0">
                <a:latin typeface="Times New Roman"/>
                <a:cs typeface="Times New Roman"/>
              </a:rPr>
              <a:t>s</a:t>
            </a:r>
            <a:r>
              <a:rPr sz="1400" spc="195" dirty="0">
                <a:latin typeface="Times New Roman"/>
                <a:cs typeface="Times New Roman"/>
              </a:rPr>
              <a:t> </a:t>
            </a:r>
            <a:r>
              <a:rPr sz="1400" spc="-4" dirty="0">
                <a:latin typeface="Times New Roman"/>
                <a:cs typeface="Times New Roman"/>
              </a:rPr>
              <a:t>t</a:t>
            </a:r>
            <a:r>
              <a:rPr sz="1400" spc="4" dirty="0">
                <a:latin typeface="Times New Roman"/>
                <a:cs typeface="Times New Roman"/>
              </a:rPr>
              <a:t>h</a:t>
            </a:r>
            <a:r>
              <a:rPr sz="1400" spc="0" dirty="0">
                <a:latin typeface="Times New Roman"/>
                <a:cs typeface="Times New Roman"/>
              </a:rPr>
              <a:t>e</a:t>
            </a:r>
            <a:r>
              <a:rPr sz="1400" spc="190" dirty="0">
                <a:latin typeface="Times New Roman"/>
                <a:cs typeface="Times New Roman"/>
              </a:rPr>
              <a:t> </a:t>
            </a:r>
            <a:r>
              <a:rPr sz="1400" spc="-4" dirty="0">
                <a:latin typeface="Times New Roman"/>
                <a:cs typeface="Times New Roman"/>
              </a:rPr>
              <a:t>d</a:t>
            </a:r>
            <a:r>
              <a:rPr sz="1400" spc="4" dirty="0">
                <a:latin typeface="Times New Roman"/>
                <a:cs typeface="Times New Roman"/>
              </a:rPr>
              <a:t>i</a:t>
            </a:r>
            <a:r>
              <a:rPr sz="1400" spc="0" dirty="0">
                <a:latin typeface="Times New Roman"/>
                <a:cs typeface="Times New Roman"/>
              </a:rPr>
              <a:t>ffer</a:t>
            </a:r>
            <a:r>
              <a:rPr sz="1400" spc="-9" dirty="0">
                <a:latin typeface="Times New Roman"/>
                <a:cs typeface="Times New Roman"/>
              </a:rPr>
              <a:t>e</a:t>
            </a:r>
            <a:r>
              <a:rPr sz="1400" spc="4" dirty="0">
                <a:latin typeface="Times New Roman"/>
                <a:cs typeface="Times New Roman"/>
              </a:rPr>
              <a:t>n</a:t>
            </a:r>
            <a:r>
              <a:rPr sz="1400" spc="-9" dirty="0">
                <a:latin typeface="Times New Roman"/>
                <a:cs typeface="Times New Roman"/>
              </a:rPr>
              <a:t>c</a:t>
            </a:r>
            <a:r>
              <a:rPr sz="1400" spc="0" dirty="0">
                <a:latin typeface="Times New Roman"/>
                <a:cs typeface="Times New Roman"/>
              </a:rPr>
              <a:t>e</a:t>
            </a:r>
            <a:r>
              <a:rPr sz="1400" spc="200" dirty="0">
                <a:latin typeface="Times New Roman"/>
                <a:cs typeface="Times New Roman"/>
              </a:rPr>
              <a:t> </a:t>
            </a:r>
            <a:r>
              <a:rPr sz="1400" spc="-4" dirty="0">
                <a:latin typeface="Times New Roman"/>
                <a:cs typeface="Times New Roman"/>
              </a:rPr>
              <a:t>i</a:t>
            </a:r>
            <a:r>
              <a:rPr sz="1400" spc="0" dirty="0">
                <a:latin typeface="Times New Roman"/>
                <a:cs typeface="Times New Roman"/>
              </a:rPr>
              <a:t>n</a:t>
            </a:r>
            <a:r>
              <a:rPr sz="1400" spc="205" dirty="0">
                <a:latin typeface="Times New Roman"/>
                <a:cs typeface="Times New Roman"/>
              </a:rPr>
              <a:t> </a:t>
            </a:r>
            <a:r>
              <a:rPr sz="1400" spc="0" dirty="0">
                <a:latin typeface="Times New Roman"/>
                <a:cs typeface="Times New Roman"/>
              </a:rPr>
              <a:t>fr</a:t>
            </a:r>
            <a:r>
              <a:rPr sz="1400" spc="-9" dirty="0">
                <a:latin typeface="Times New Roman"/>
                <a:cs typeface="Times New Roman"/>
              </a:rPr>
              <a:t>e</a:t>
            </a:r>
            <a:r>
              <a:rPr sz="1400" spc="0" dirty="0">
                <a:latin typeface="Times New Roman"/>
                <a:cs typeface="Times New Roman"/>
              </a:rPr>
              <a:t>e</a:t>
            </a:r>
            <a:r>
              <a:rPr sz="1400" spc="200" dirty="0">
                <a:latin typeface="Times New Roman"/>
                <a:cs typeface="Times New Roman"/>
              </a:rPr>
              <a:t> </a:t>
            </a:r>
            <a:r>
              <a:rPr sz="1400" spc="-9" dirty="0">
                <a:latin typeface="Times New Roman"/>
                <a:cs typeface="Times New Roman"/>
              </a:rPr>
              <a:t>e</a:t>
            </a:r>
            <a:r>
              <a:rPr sz="1400" spc="4" dirty="0">
                <a:latin typeface="Times New Roman"/>
                <a:cs typeface="Times New Roman"/>
              </a:rPr>
              <a:t>n</a:t>
            </a:r>
            <a:r>
              <a:rPr sz="1400" spc="0" dirty="0">
                <a:latin typeface="Times New Roman"/>
                <a:cs typeface="Times New Roman"/>
              </a:rPr>
              <a:t>e</a:t>
            </a:r>
            <a:r>
              <a:rPr sz="1400" spc="-9" dirty="0">
                <a:latin typeface="Times New Roman"/>
                <a:cs typeface="Times New Roman"/>
              </a:rPr>
              <a:t>r</a:t>
            </a:r>
            <a:r>
              <a:rPr sz="1400" spc="4" dirty="0">
                <a:latin typeface="Times New Roman"/>
                <a:cs typeface="Times New Roman"/>
              </a:rPr>
              <a:t>g</a:t>
            </a:r>
            <a:r>
              <a:rPr sz="1400" spc="0" dirty="0">
                <a:latin typeface="Times New Roman"/>
                <a:cs typeface="Times New Roman"/>
              </a:rPr>
              <a:t>y</a:t>
            </a:r>
            <a:r>
              <a:rPr sz="1400" spc="180" dirty="0">
                <a:latin typeface="Times New Roman"/>
                <a:cs typeface="Times New Roman"/>
              </a:rPr>
              <a:t> </a:t>
            </a:r>
            <a:r>
              <a:rPr sz="1400" spc="4" dirty="0">
                <a:latin typeface="Times New Roman"/>
                <a:cs typeface="Times New Roman"/>
              </a:rPr>
              <a:t>p</a:t>
            </a:r>
            <a:r>
              <a:rPr sz="1400" spc="0" dirty="0">
                <a:latin typeface="Times New Roman"/>
                <a:cs typeface="Times New Roman"/>
              </a:rPr>
              <a:t>er</a:t>
            </a:r>
            <a:r>
              <a:rPr sz="1400" spc="190" dirty="0">
                <a:latin typeface="Times New Roman"/>
                <a:cs typeface="Times New Roman"/>
              </a:rPr>
              <a:t> </a:t>
            </a:r>
            <a:r>
              <a:rPr sz="1400" spc="4" dirty="0">
                <a:latin typeface="Times New Roman"/>
                <a:cs typeface="Times New Roman"/>
              </a:rPr>
              <a:t>u</a:t>
            </a:r>
            <a:r>
              <a:rPr sz="1400" spc="-4" dirty="0">
                <a:latin typeface="Times New Roman"/>
                <a:cs typeface="Times New Roman"/>
              </a:rPr>
              <a:t>n</a:t>
            </a:r>
            <a:r>
              <a:rPr sz="1400" spc="4" dirty="0">
                <a:latin typeface="Times New Roman"/>
                <a:cs typeface="Times New Roman"/>
              </a:rPr>
              <a:t>i</a:t>
            </a:r>
            <a:r>
              <a:rPr sz="1400" spc="0" dirty="0">
                <a:latin typeface="Times New Roman"/>
                <a:cs typeface="Times New Roman"/>
              </a:rPr>
              <a:t>t</a:t>
            </a:r>
            <a:r>
              <a:rPr sz="1400" spc="195" dirty="0">
                <a:latin typeface="Times New Roman"/>
                <a:cs typeface="Times New Roman"/>
              </a:rPr>
              <a:t> </a:t>
            </a:r>
            <a:r>
              <a:rPr sz="1400" spc="-4" dirty="0">
                <a:latin typeface="Times New Roman"/>
                <a:cs typeface="Times New Roman"/>
              </a:rPr>
              <a:t>o</a:t>
            </a:r>
            <a:r>
              <a:rPr sz="1400" spc="0" dirty="0">
                <a:latin typeface="Times New Roman"/>
                <a:cs typeface="Times New Roman"/>
              </a:rPr>
              <a:t>f</a:t>
            </a:r>
            <a:r>
              <a:rPr sz="1400" spc="200" dirty="0">
                <a:latin typeface="Times New Roman"/>
                <a:cs typeface="Times New Roman"/>
              </a:rPr>
              <a:t> </a:t>
            </a:r>
            <a:r>
              <a:rPr sz="1400" spc="-4" dirty="0">
                <a:latin typeface="Times New Roman"/>
                <a:cs typeface="Times New Roman"/>
              </a:rPr>
              <a:t>vo</a:t>
            </a:r>
            <a:r>
              <a:rPr sz="1400" spc="4" dirty="0">
                <a:latin typeface="Times New Roman"/>
                <a:cs typeface="Times New Roman"/>
              </a:rPr>
              <a:t>lu</a:t>
            </a:r>
            <a:r>
              <a:rPr sz="1400" spc="-25" dirty="0">
                <a:latin typeface="Times New Roman"/>
                <a:cs typeface="Times New Roman"/>
              </a:rPr>
              <a:t>m</a:t>
            </a:r>
            <a:r>
              <a:rPr sz="1400" spc="0" dirty="0">
                <a:latin typeface="Times New Roman"/>
                <a:cs typeface="Times New Roman"/>
              </a:rPr>
              <a:t>e</a:t>
            </a:r>
            <a:r>
              <a:rPr sz="1400" spc="200" dirty="0">
                <a:latin typeface="Times New Roman"/>
                <a:cs typeface="Times New Roman"/>
              </a:rPr>
              <a:t> </a:t>
            </a:r>
            <a:r>
              <a:rPr sz="1400" spc="4" dirty="0">
                <a:latin typeface="Times New Roman"/>
                <a:cs typeface="Times New Roman"/>
              </a:rPr>
              <a:t>b</a:t>
            </a:r>
            <a:r>
              <a:rPr sz="1400" spc="0" dirty="0">
                <a:latin typeface="Times New Roman"/>
                <a:cs typeface="Times New Roman"/>
              </a:rPr>
              <a:t>e</a:t>
            </a:r>
            <a:r>
              <a:rPr sz="1400" spc="4" dirty="0">
                <a:latin typeface="Times New Roman"/>
                <a:cs typeface="Times New Roman"/>
              </a:rPr>
              <a:t>t</a:t>
            </a:r>
            <a:r>
              <a:rPr sz="1400" spc="-19" dirty="0">
                <a:latin typeface="Times New Roman"/>
                <a:cs typeface="Times New Roman"/>
              </a:rPr>
              <a:t>w</a:t>
            </a:r>
            <a:r>
              <a:rPr sz="1400" spc="0" dirty="0">
                <a:latin typeface="Times New Roman"/>
                <a:cs typeface="Times New Roman"/>
              </a:rPr>
              <a:t>een</a:t>
            </a:r>
            <a:r>
              <a:rPr sz="1400" spc="195" dirty="0">
                <a:latin typeface="Times New Roman"/>
                <a:cs typeface="Times New Roman"/>
              </a:rPr>
              <a:t> </a:t>
            </a:r>
            <a:r>
              <a:rPr sz="1400" spc="-4" dirty="0">
                <a:latin typeface="Times New Roman"/>
                <a:cs typeface="Times New Roman"/>
              </a:rPr>
              <a:t>t</a:t>
            </a:r>
            <a:r>
              <a:rPr sz="1400" spc="4" dirty="0">
                <a:latin typeface="Times New Roman"/>
                <a:cs typeface="Times New Roman"/>
              </a:rPr>
              <a:t>h</a:t>
            </a:r>
            <a:r>
              <a:rPr sz="1400" spc="0" dirty="0">
                <a:latin typeface="Times New Roman"/>
                <a:cs typeface="Times New Roman"/>
              </a:rPr>
              <a:t>e</a:t>
            </a:r>
            <a:r>
              <a:rPr sz="1400" spc="190" dirty="0">
                <a:latin typeface="Times New Roman"/>
                <a:cs typeface="Times New Roman"/>
              </a:rPr>
              <a:t> </a:t>
            </a:r>
            <a:r>
              <a:rPr sz="1400" spc="4" dirty="0">
                <a:latin typeface="Times New Roman"/>
                <a:cs typeface="Times New Roman"/>
              </a:rPr>
              <a:t>l</a:t>
            </a:r>
            <a:r>
              <a:rPr sz="1400" spc="-4" dirty="0">
                <a:latin typeface="Times New Roman"/>
                <a:cs typeface="Times New Roman"/>
              </a:rPr>
              <a:t>i</a:t>
            </a:r>
            <a:r>
              <a:rPr sz="1400" spc="4" dirty="0">
                <a:latin typeface="Times New Roman"/>
                <a:cs typeface="Times New Roman"/>
              </a:rPr>
              <a:t>q</a:t>
            </a:r>
            <a:r>
              <a:rPr sz="1400" spc="-4" dirty="0">
                <a:latin typeface="Times New Roman"/>
                <a:cs typeface="Times New Roman"/>
              </a:rPr>
              <a:t>ui</a:t>
            </a:r>
            <a:r>
              <a:rPr sz="1400" spc="0" dirty="0">
                <a:latin typeface="Times New Roman"/>
                <a:cs typeface="Times New Roman"/>
              </a:rPr>
              <a:t>d</a:t>
            </a:r>
            <a:r>
              <a:rPr sz="1400" spc="205" dirty="0">
                <a:latin typeface="Times New Roman"/>
                <a:cs typeface="Times New Roman"/>
              </a:rPr>
              <a:t> </a:t>
            </a:r>
            <a:r>
              <a:rPr sz="1400" spc="-9" dirty="0">
                <a:latin typeface="Times New Roman"/>
                <a:cs typeface="Times New Roman"/>
              </a:rPr>
              <a:t>a</a:t>
            </a:r>
            <a:r>
              <a:rPr sz="1400" spc="-4" dirty="0">
                <a:latin typeface="Times New Roman"/>
                <a:cs typeface="Times New Roman"/>
              </a:rPr>
              <a:t>n</a:t>
            </a:r>
            <a:r>
              <a:rPr sz="1400" spc="0" dirty="0">
                <a:latin typeface="Times New Roman"/>
                <a:cs typeface="Times New Roman"/>
              </a:rPr>
              <a:t>d </a:t>
            </a:r>
            <a:r>
              <a:rPr sz="1400" spc="4" dirty="0">
                <a:latin typeface="Times New Roman"/>
                <a:cs typeface="Times New Roman"/>
              </a:rPr>
              <a:t>s</a:t>
            </a:r>
            <a:r>
              <a:rPr sz="1400" spc="-4" dirty="0">
                <a:latin typeface="Times New Roman"/>
                <a:cs typeface="Times New Roman"/>
              </a:rPr>
              <a:t>o</a:t>
            </a:r>
            <a:r>
              <a:rPr sz="1400" spc="4" dirty="0">
                <a:latin typeface="Times New Roman"/>
                <a:cs typeface="Times New Roman"/>
              </a:rPr>
              <a:t>l</a:t>
            </a:r>
            <a:r>
              <a:rPr sz="1400" spc="-4" dirty="0">
                <a:latin typeface="Times New Roman"/>
                <a:cs typeface="Times New Roman"/>
              </a:rPr>
              <a:t>i</a:t>
            </a:r>
            <a:r>
              <a:rPr sz="1400" spc="0" dirty="0">
                <a:latin typeface="Times New Roman"/>
                <a:cs typeface="Times New Roman"/>
              </a:rPr>
              <a:t>d</a:t>
            </a:r>
            <a:r>
              <a:rPr sz="1400" spc="-9" dirty="0">
                <a:latin typeface="Times New Roman"/>
                <a:cs typeface="Times New Roman"/>
              </a:rPr>
              <a:t> </a:t>
            </a:r>
            <a:r>
              <a:rPr sz="1400" spc="4" dirty="0">
                <a:latin typeface="Times New Roman"/>
                <a:cs typeface="Times New Roman"/>
              </a:rPr>
              <a:t>ph</a:t>
            </a:r>
            <a:r>
              <a:rPr sz="1400" spc="-9" dirty="0">
                <a:latin typeface="Times New Roman"/>
                <a:cs typeface="Times New Roman"/>
              </a:rPr>
              <a:t>a</a:t>
            </a:r>
            <a:r>
              <a:rPr sz="1400" spc="4" dirty="0">
                <a:latin typeface="Times New Roman"/>
                <a:cs typeface="Times New Roman"/>
              </a:rPr>
              <a:t>s</a:t>
            </a:r>
            <a:r>
              <a:rPr sz="1400" spc="-9" dirty="0">
                <a:latin typeface="Times New Roman"/>
                <a:cs typeface="Times New Roman"/>
              </a:rPr>
              <a:t>e</a:t>
            </a:r>
            <a:r>
              <a:rPr sz="1400" spc="4" dirty="0">
                <a:latin typeface="Times New Roman"/>
                <a:cs typeface="Times New Roman"/>
              </a:rPr>
              <a:t>s</a:t>
            </a:r>
            <a:r>
              <a:rPr sz="1400" spc="0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2004" y="3013994"/>
            <a:ext cx="5991813" cy="4517644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 marR="12749" algn="just">
              <a:lnSpc>
                <a:spcPts val="1535"/>
              </a:lnSpc>
            </a:pPr>
            <a:r>
              <a:rPr sz="1400" spc="56" dirty="0">
                <a:latin typeface="Times New Roman"/>
                <a:cs typeface="Times New Roman"/>
              </a:rPr>
              <a:t>In the general case of freezing within the bulk of pure molten metal, minute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728"/>
              </a:spcBef>
            </a:pPr>
            <a:r>
              <a:rPr sz="1400" spc="1" dirty="0">
                <a:latin typeface="Times New Roman"/>
                <a:cs typeface="Times New Roman"/>
              </a:rPr>
              <a:t>crystalline nuclei form independently at random points. After this homogeneous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1" dirty="0">
                <a:latin typeface="Times New Roman"/>
                <a:cs typeface="Times New Roman"/>
              </a:rPr>
              <a:t>form of nucleation, continued removal of thermal energy from the system causes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1" dirty="0">
                <a:latin typeface="Times New Roman"/>
                <a:cs typeface="Times New Roman"/>
              </a:rPr>
              <a:t>these nuclei to grow independently at the expense of the surrounding melt.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1" dirty="0">
                <a:latin typeface="Times New Roman"/>
                <a:cs typeface="Times New Roman"/>
              </a:rPr>
              <a:t>Throughout the freezing process, there is a tendency for bombardment by melt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0" dirty="0">
                <a:latin typeface="Times New Roman"/>
                <a:cs typeface="Times New Roman"/>
              </a:rPr>
              <a:t>atoms to destroy embryonic crystals; only nuclei which exceed a critical size are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0" dirty="0">
                <a:latin typeface="Times New Roman"/>
                <a:cs typeface="Times New Roman"/>
              </a:rPr>
              <a:t>able to survive. Rapid cooling of pure molten metal reduces the time available for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1" dirty="0">
                <a:latin typeface="Times New Roman"/>
                <a:cs typeface="Times New Roman"/>
              </a:rPr>
              <a:t>nuclei formation and delays the onset of freezing by temperature interval of (</a:t>
            </a:r>
            <a:r>
              <a:rPr sz="1400" spc="4" dirty="0">
                <a:latin typeface="Symbol"/>
                <a:cs typeface="Symbol"/>
              </a:rPr>
              <a:t></a:t>
            </a:r>
            <a:r>
              <a:rPr sz="1400" spc="1" dirty="0">
                <a:latin typeface="Times New Roman"/>
                <a:cs typeface="Times New Roman"/>
              </a:rPr>
              <a:t>T).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21" dirty="0">
                <a:latin typeface="Times New Roman"/>
                <a:cs typeface="Times New Roman"/>
              </a:rPr>
              <a:t>This thermal under-cooling (or suppercooling), varies in extent, depending upon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4" dirty="0">
                <a:latin typeface="Times New Roman"/>
                <a:cs typeface="Times New Roman"/>
              </a:rPr>
              <a:t>the metal and conditions, but can be as much as (0.1- 0.15) Tm, where Tm is the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0" dirty="0">
                <a:latin typeface="Times New Roman"/>
                <a:cs typeface="Times New Roman"/>
              </a:rPr>
              <a:t>absolute melting point. However, commercial melts usually contain suspended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2" dirty="0">
                <a:latin typeface="Times New Roman"/>
                <a:cs typeface="Times New Roman"/>
              </a:rPr>
              <a:t>insoluble particles of foreign matter (e.g. from the refractory crucible or hearth)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11" dirty="0">
                <a:latin typeface="Times New Roman"/>
                <a:cs typeface="Times New Roman"/>
              </a:rPr>
              <a:t>which act as seeding nuclei for so-called heterogeneous nucleation. Undercooling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17" dirty="0">
                <a:latin typeface="Times New Roman"/>
                <a:cs typeface="Times New Roman"/>
              </a:rPr>
              <a:t>is  much  less  likely  under  these  conditions.  Homogeneous  nucleation  is  not</a:t>
            </a:r>
            <a:endParaRPr sz="1400">
              <a:latin typeface="Times New Roman"/>
              <a:cs typeface="Times New Roman"/>
            </a:endParaRPr>
          </a:p>
          <a:p>
            <a:pPr marL="12700" marR="3094981" algn="just">
              <a:lnSpc>
                <a:spcPct val="95825"/>
              </a:lnSpc>
              <a:spcBef>
                <a:spcPts val="834"/>
              </a:spcBef>
            </a:pPr>
            <a:r>
              <a:rPr sz="1400" spc="-1" dirty="0">
                <a:latin typeface="Times New Roman"/>
                <a:cs typeface="Times New Roman"/>
              </a:rPr>
              <a:t>encountered in normal foundry practice.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7765318"/>
            <a:ext cx="2043133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b="1" spc="-1" dirty="0">
                <a:latin typeface="Times New Roman"/>
                <a:cs typeface="Times New Roman"/>
              </a:rPr>
              <a:t>Heterogeneous Nucleation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8196610"/>
            <a:ext cx="5990159" cy="816305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12" dirty="0">
                <a:latin typeface="Times New Roman"/>
                <a:cs typeface="Times New Roman"/>
              </a:rPr>
              <a:t>Most  actual  castings  crystallize by heterogeneous  nucleation, the  basic  reason</a:t>
            </a:r>
            <a:endParaRPr sz="1400">
              <a:latin typeface="Times New Roman"/>
              <a:cs typeface="Times New Roman"/>
            </a:endParaRPr>
          </a:p>
          <a:p>
            <a:pPr marL="12700" marR="4696">
              <a:lnSpc>
                <a:spcPts val="2410"/>
              </a:lnSpc>
              <a:spcBef>
                <a:spcPts val="223"/>
              </a:spcBef>
            </a:pPr>
            <a:r>
              <a:rPr sz="1400" spc="4" dirty="0">
                <a:latin typeface="Times New Roman"/>
                <a:cs typeface="Times New Roman"/>
              </a:rPr>
              <a:t>b</a:t>
            </a:r>
            <a:r>
              <a:rPr sz="1400" spc="0" dirty="0">
                <a:latin typeface="Times New Roman"/>
                <a:cs typeface="Times New Roman"/>
              </a:rPr>
              <a:t>e</a:t>
            </a:r>
            <a:r>
              <a:rPr sz="1400" spc="-4" dirty="0">
                <a:latin typeface="Times New Roman"/>
                <a:cs typeface="Times New Roman"/>
              </a:rPr>
              <a:t>in</a:t>
            </a:r>
            <a:r>
              <a:rPr sz="1400" spc="0" dirty="0">
                <a:latin typeface="Times New Roman"/>
                <a:cs typeface="Times New Roman"/>
              </a:rPr>
              <a:t>g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spc="-4" dirty="0">
                <a:latin typeface="Times New Roman"/>
                <a:cs typeface="Times New Roman"/>
              </a:rPr>
              <a:t>t</a:t>
            </a:r>
            <a:r>
              <a:rPr sz="1400" spc="4" dirty="0">
                <a:latin typeface="Times New Roman"/>
                <a:cs typeface="Times New Roman"/>
              </a:rPr>
              <a:t>h</a:t>
            </a:r>
            <a:r>
              <a:rPr sz="1400" spc="-9" dirty="0">
                <a:latin typeface="Times New Roman"/>
                <a:cs typeface="Times New Roman"/>
              </a:rPr>
              <a:t>a</a:t>
            </a:r>
            <a:r>
              <a:rPr sz="1400" spc="0" dirty="0">
                <a:latin typeface="Times New Roman"/>
                <a:cs typeface="Times New Roman"/>
              </a:rPr>
              <a:t>t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spc="4" dirty="0">
                <a:latin typeface="Times New Roman"/>
                <a:cs typeface="Times New Roman"/>
              </a:rPr>
              <a:t>i</a:t>
            </a:r>
            <a:r>
              <a:rPr sz="1400" spc="0" dirty="0">
                <a:latin typeface="Times New Roman"/>
                <a:cs typeface="Times New Roman"/>
              </a:rPr>
              <a:t>f</a:t>
            </a:r>
            <a:r>
              <a:rPr sz="1400" spc="9" dirty="0">
                <a:latin typeface="Times New Roman"/>
                <a:cs typeface="Times New Roman"/>
              </a:rPr>
              <a:t> </a:t>
            </a:r>
            <a:r>
              <a:rPr sz="1400" spc="-4" dirty="0">
                <a:latin typeface="Times New Roman"/>
                <a:cs typeface="Times New Roman"/>
              </a:rPr>
              <a:t>t</a:t>
            </a:r>
            <a:r>
              <a:rPr sz="1400" spc="4" dirty="0">
                <a:latin typeface="Times New Roman"/>
                <a:cs typeface="Times New Roman"/>
              </a:rPr>
              <a:t>h</a:t>
            </a:r>
            <a:r>
              <a:rPr sz="1400" spc="0" dirty="0">
                <a:latin typeface="Times New Roman"/>
                <a:cs typeface="Times New Roman"/>
              </a:rPr>
              <a:t>e</a:t>
            </a:r>
            <a:r>
              <a:rPr sz="1400" spc="19" dirty="0">
                <a:latin typeface="Times New Roman"/>
                <a:cs typeface="Times New Roman"/>
              </a:rPr>
              <a:t> </a:t>
            </a:r>
            <a:r>
              <a:rPr sz="1400" spc="-4" dirty="0">
                <a:latin typeface="Times New Roman"/>
                <a:cs typeface="Times New Roman"/>
              </a:rPr>
              <a:t>n</a:t>
            </a:r>
            <a:r>
              <a:rPr sz="1400" spc="0" dirty="0">
                <a:latin typeface="Times New Roman"/>
                <a:cs typeface="Times New Roman"/>
              </a:rPr>
              <a:t>ew</a:t>
            </a:r>
            <a:r>
              <a:rPr sz="1400" spc="14" dirty="0">
                <a:latin typeface="Times New Roman"/>
                <a:cs typeface="Times New Roman"/>
              </a:rPr>
              <a:t> </a:t>
            </a:r>
            <a:r>
              <a:rPr sz="1400" spc="4" dirty="0">
                <a:latin typeface="Times New Roman"/>
                <a:cs typeface="Times New Roman"/>
              </a:rPr>
              <a:t>p</a:t>
            </a:r>
            <a:r>
              <a:rPr sz="1400" spc="-4" dirty="0">
                <a:latin typeface="Times New Roman"/>
                <a:cs typeface="Times New Roman"/>
              </a:rPr>
              <a:t>h</a:t>
            </a:r>
            <a:r>
              <a:rPr sz="1400" spc="0" dirty="0">
                <a:latin typeface="Times New Roman"/>
                <a:cs typeface="Times New Roman"/>
              </a:rPr>
              <a:t>a</a:t>
            </a:r>
            <a:r>
              <a:rPr sz="1400" spc="4" dirty="0">
                <a:latin typeface="Times New Roman"/>
                <a:cs typeface="Times New Roman"/>
              </a:rPr>
              <a:t>s</a:t>
            </a:r>
            <a:r>
              <a:rPr sz="1400" spc="0" dirty="0">
                <a:latin typeface="Times New Roman"/>
                <a:cs typeface="Times New Roman"/>
              </a:rPr>
              <a:t>e</a:t>
            </a:r>
            <a:r>
              <a:rPr sz="1400" spc="9" dirty="0">
                <a:latin typeface="Times New Roman"/>
                <a:cs typeface="Times New Roman"/>
              </a:rPr>
              <a:t> </a:t>
            </a:r>
            <a:r>
              <a:rPr sz="1400" spc="0" dirty="0">
                <a:latin typeface="Times New Roman"/>
                <a:cs typeface="Times New Roman"/>
              </a:rPr>
              <a:t>can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spc="-9" dirty="0">
                <a:latin typeface="Times New Roman"/>
                <a:cs typeface="Times New Roman"/>
              </a:rPr>
              <a:t>f</a:t>
            </a:r>
            <a:r>
              <a:rPr sz="1400" spc="-4" dirty="0">
                <a:latin typeface="Times New Roman"/>
                <a:cs typeface="Times New Roman"/>
              </a:rPr>
              <a:t>i</a:t>
            </a:r>
            <a:r>
              <a:rPr sz="1400" spc="4" dirty="0">
                <a:latin typeface="Times New Roman"/>
                <a:cs typeface="Times New Roman"/>
              </a:rPr>
              <a:t>n</a:t>
            </a:r>
            <a:r>
              <a:rPr sz="1400" spc="0" dirty="0">
                <a:latin typeface="Times New Roman"/>
                <a:cs typeface="Times New Roman"/>
              </a:rPr>
              <a:t>d</a:t>
            </a:r>
            <a:r>
              <a:rPr sz="1400" spc="9" dirty="0">
                <a:latin typeface="Times New Roman"/>
                <a:cs typeface="Times New Roman"/>
              </a:rPr>
              <a:t> </a:t>
            </a:r>
            <a:r>
              <a:rPr sz="1400" spc="0" dirty="0">
                <a:latin typeface="Times New Roman"/>
                <a:cs typeface="Times New Roman"/>
              </a:rPr>
              <a:t>a</a:t>
            </a:r>
            <a:r>
              <a:rPr sz="1400" spc="19" dirty="0">
                <a:latin typeface="Times New Roman"/>
                <a:cs typeface="Times New Roman"/>
              </a:rPr>
              <a:t> </a:t>
            </a:r>
            <a:r>
              <a:rPr sz="1400" spc="0" dirty="0">
                <a:latin typeface="Times New Roman"/>
                <a:cs typeface="Times New Roman"/>
              </a:rPr>
              <a:t>f</a:t>
            </a:r>
            <a:r>
              <a:rPr sz="1400" spc="4" dirty="0">
                <a:latin typeface="Times New Roman"/>
                <a:cs typeface="Times New Roman"/>
              </a:rPr>
              <a:t>o</a:t>
            </a:r>
            <a:r>
              <a:rPr sz="1400" spc="-9" dirty="0">
                <a:latin typeface="Times New Roman"/>
                <a:cs typeface="Times New Roman"/>
              </a:rPr>
              <a:t>r</a:t>
            </a:r>
            <a:r>
              <a:rPr sz="1400" spc="0" dirty="0">
                <a:latin typeface="Times New Roman"/>
                <a:cs typeface="Times New Roman"/>
              </a:rPr>
              <a:t>e</a:t>
            </a:r>
            <a:r>
              <a:rPr sz="1400" spc="-4" dirty="0">
                <a:latin typeface="Times New Roman"/>
                <a:cs typeface="Times New Roman"/>
              </a:rPr>
              <a:t>i</a:t>
            </a:r>
            <a:r>
              <a:rPr sz="1400" spc="4" dirty="0">
                <a:latin typeface="Times New Roman"/>
                <a:cs typeface="Times New Roman"/>
              </a:rPr>
              <a:t>g</a:t>
            </a:r>
            <a:r>
              <a:rPr sz="1400" spc="0" dirty="0">
                <a:latin typeface="Times New Roman"/>
                <a:cs typeface="Times New Roman"/>
              </a:rPr>
              <a:t>n</a:t>
            </a:r>
            <a:r>
              <a:rPr sz="1400" spc="9" dirty="0">
                <a:latin typeface="Times New Roman"/>
                <a:cs typeface="Times New Roman"/>
              </a:rPr>
              <a:t> </a:t>
            </a:r>
            <a:r>
              <a:rPr sz="1400" spc="4" dirty="0">
                <a:latin typeface="Times New Roman"/>
                <a:cs typeface="Times New Roman"/>
              </a:rPr>
              <a:t>p</a:t>
            </a:r>
            <a:r>
              <a:rPr sz="1400" spc="0" dirty="0">
                <a:latin typeface="Times New Roman"/>
                <a:cs typeface="Times New Roman"/>
              </a:rPr>
              <a:t>a</a:t>
            </a:r>
            <a:r>
              <a:rPr sz="1400" spc="-9" dirty="0">
                <a:latin typeface="Times New Roman"/>
                <a:cs typeface="Times New Roman"/>
              </a:rPr>
              <a:t>r</a:t>
            </a:r>
            <a:r>
              <a:rPr sz="1400" spc="4" dirty="0">
                <a:latin typeface="Times New Roman"/>
                <a:cs typeface="Times New Roman"/>
              </a:rPr>
              <a:t>t</a:t>
            </a:r>
            <a:r>
              <a:rPr sz="1400" spc="-4" dirty="0">
                <a:latin typeface="Times New Roman"/>
                <a:cs typeface="Times New Roman"/>
              </a:rPr>
              <a:t>i</a:t>
            </a:r>
            <a:r>
              <a:rPr sz="1400" spc="0" dirty="0">
                <a:latin typeface="Times New Roman"/>
                <a:cs typeface="Times New Roman"/>
              </a:rPr>
              <a:t>c</a:t>
            </a:r>
            <a:r>
              <a:rPr sz="1400" spc="4" dirty="0">
                <a:latin typeface="Times New Roman"/>
                <a:cs typeface="Times New Roman"/>
              </a:rPr>
              <a:t>l</a:t>
            </a:r>
            <a:r>
              <a:rPr sz="1400" spc="0" dirty="0">
                <a:latin typeface="Times New Roman"/>
                <a:cs typeface="Times New Roman"/>
              </a:rPr>
              <a:t>e</a:t>
            </a:r>
            <a:r>
              <a:rPr sz="1400" spc="9" dirty="0">
                <a:latin typeface="Times New Roman"/>
                <a:cs typeface="Times New Roman"/>
              </a:rPr>
              <a:t> </a:t>
            </a:r>
            <a:r>
              <a:rPr sz="1400" spc="-4" dirty="0">
                <a:latin typeface="Times New Roman"/>
                <a:cs typeface="Times New Roman"/>
              </a:rPr>
              <a:t>t</a:t>
            </a:r>
            <a:r>
              <a:rPr sz="1400" spc="0" dirty="0">
                <a:latin typeface="Times New Roman"/>
                <a:cs typeface="Times New Roman"/>
              </a:rPr>
              <a:t>o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spc="4" dirty="0">
                <a:latin typeface="Times New Roman"/>
                <a:cs typeface="Times New Roman"/>
              </a:rPr>
              <a:t>g</a:t>
            </a:r>
            <a:r>
              <a:rPr sz="1400" spc="-9" dirty="0">
                <a:latin typeface="Times New Roman"/>
                <a:cs typeface="Times New Roman"/>
              </a:rPr>
              <a:t>r</a:t>
            </a:r>
            <a:r>
              <a:rPr sz="1400" spc="4" dirty="0">
                <a:latin typeface="Times New Roman"/>
                <a:cs typeface="Times New Roman"/>
              </a:rPr>
              <a:t>o</a:t>
            </a:r>
            <a:r>
              <a:rPr sz="1400" spc="0" dirty="0">
                <a:latin typeface="Times New Roman"/>
                <a:cs typeface="Times New Roman"/>
              </a:rPr>
              <a:t>w</a:t>
            </a:r>
            <a:r>
              <a:rPr sz="1400" spc="14" dirty="0">
                <a:latin typeface="Times New Roman"/>
                <a:cs typeface="Times New Roman"/>
              </a:rPr>
              <a:t> </a:t>
            </a:r>
            <a:r>
              <a:rPr sz="1400" spc="-4" dirty="0">
                <a:latin typeface="Times New Roman"/>
                <a:cs typeface="Times New Roman"/>
              </a:rPr>
              <a:t>u</a:t>
            </a:r>
            <a:r>
              <a:rPr sz="1400" spc="4" dirty="0">
                <a:latin typeface="Times New Roman"/>
                <a:cs typeface="Times New Roman"/>
              </a:rPr>
              <a:t>p</a:t>
            </a:r>
            <a:r>
              <a:rPr sz="1400" spc="-4" dirty="0">
                <a:latin typeface="Times New Roman"/>
                <a:cs typeface="Times New Roman"/>
              </a:rPr>
              <a:t>o</a:t>
            </a:r>
            <a:r>
              <a:rPr sz="1400" spc="4" dirty="0">
                <a:latin typeface="Times New Roman"/>
                <a:cs typeface="Times New Roman"/>
              </a:rPr>
              <a:t>n</a:t>
            </a:r>
            <a:r>
              <a:rPr sz="1400" spc="0" dirty="0">
                <a:latin typeface="Times New Roman"/>
                <a:cs typeface="Times New Roman"/>
              </a:rPr>
              <a:t>,</a:t>
            </a:r>
            <a:r>
              <a:rPr sz="1400" spc="19" dirty="0">
                <a:latin typeface="Times New Roman"/>
                <a:cs typeface="Times New Roman"/>
              </a:rPr>
              <a:t> </a:t>
            </a:r>
            <a:r>
              <a:rPr sz="1400" spc="-4" dirty="0">
                <a:latin typeface="Times New Roman"/>
                <a:cs typeface="Times New Roman"/>
              </a:rPr>
              <a:t>i</a:t>
            </a:r>
            <a:r>
              <a:rPr sz="1400" spc="0" dirty="0">
                <a:latin typeface="Times New Roman"/>
                <a:cs typeface="Times New Roman"/>
              </a:rPr>
              <a:t>t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spc="0" dirty="0">
                <a:latin typeface="Times New Roman"/>
                <a:cs typeface="Times New Roman"/>
              </a:rPr>
              <a:t>c</a:t>
            </a:r>
            <a:r>
              <a:rPr sz="1400" spc="-9" dirty="0">
                <a:latin typeface="Times New Roman"/>
                <a:cs typeface="Times New Roman"/>
              </a:rPr>
              <a:t>a</a:t>
            </a:r>
            <a:r>
              <a:rPr sz="1400" spc="0" dirty="0">
                <a:latin typeface="Times New Roman"/>
                <a:cs typeface="Times New Roman"/>
              </a:rPr>
              <a:t>n</a:t>
            </a:r>
            <a:r>
              <a:rPr sz="1400" spc="9" dirty="0">
                <a:latin typeface="Times New Roman"/>
                <a:cs typeface="Times New Roman"/>
              </a:rPr>
              <a:t> </a:t>
            </a:r>
            <a:r>
              <a:rPr sz="1400" spc="4" dirty="0">
                <a:latin typeface="Times New Roman"/>
                <a:cs typeface="Times New Roman"/>
              </a:rPr>
              <a:t>i</a:t>
            </a:r>
            <a:r>
              <a:rPr sz="1400" spc="0" dirty="0">
                <a:latin typeface="Times New Roman"/>
                <a:cs typeface="Times New Roman"/>
              </a:rPr>
              <a:t>n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spc="0" dirty="0">
                <a:latin typeface="Times New Roman"/>
                <a:cs typeface="Times New Roman"/>
              </a:rPr>
              <a:t>e</a:t>
            </a:r>
            <a:r>
              <a:rPr sz="1400" spc="-9" dirty="0">
                <a:latin typeface="Times New Roman"/>
                <a:cs typeface="Times New Roman"/>
              </a:rPr>
              <a:t>f</a:t>
            </a:r>
            <a:r>
              <a:rPr sz="1400" spc="0" dirty="0">
                <a:latin typeface="Times New Roman"/>
                <a:cs typeface="Times New Roman"/>
              </a:rPr>
              <a:t>f</a:t>
            </a:r>
            <a:r>
              <a:rPr sz="1400" spc="-9" dirty="0">
                <a:latin typeface="Times New Roman"/>
                <a:cs typeface="Times New Roman"/>
              </a:rPr>
              <a:t>ec</a:t>
            </a:r>
            <a:r>
              <a:rPr sz="1400" spc="0" dirty="0">
                <a:latin typeface="Times New Roman"/>
                <a:cs typeface="Times New Roman"/>
              </a:rPr>
              <a:t>t a</a:t>
            </a:r>
            <a:r>
              <a:rPr sz="1400" spc="-4" dirty="0">
                <a:latin typeface="Times New Roman"/>
                <a:cs typeface="Times New Roman"/>
              </a:rPr>
              <a:t>d</a:t>
            </a:r>
            <a:r>
              <a:rPr sz="1400" spc="4" dirty="0">
                <a:latin typeface="Times New Roman"/>
                <a:cs typeface="Times New Roman"/>
              </a:rPr>
              <a:t>o</a:t>
            </a:r>
            <a:r>
              <a:rPr sz="1400" spc="-4" dirty="0">
                <a:latin typeface="Times New Roman"/>
                <a:cs typeface="Times New Roman"/>
              </a:rPr>
              <a:t>p</a:t>
            </a:r>
            <a:r>
              <a:rPr sz="1400" spc="0" dirty="0">
                <a:latin typeface="Times New Roman"/>
                <a:cs typeface="Times New Roman"/>
              </a:rPr>
              <a:t>t</a:t>
            </a:r>
            <a:r>
              <a:rPr sz="1400" spc="109" dirty="0">
                <a:latin typeface="Times New Roman"/>
                <a:cs typeface="Times New Roman"/>
              </a:rPr>
              <a:t> </a:t>
            </a:r>
            <a:r>
              <a:rPr sz="1400" spc="-4" dirty="0">
                <a:latin typeface="Times New Roman"/>
                <a:cs typeface="Times New Roman"/>
              </a:rPr>
              <a:t>t</a:t>
            </a:r>
            <a:r>
              <a:rPr sz="1400" spc="4" dirty="0">
                <a:latin typeface="Times New Roman"/>
                <a:cs typeface="Times New Roman"/>
              </a:rPr>
              <a:t>h</a:t>
            </a:r>
            <a:r>
              <a:rPr sz="1400" spc="0" dirty="0">
                <a:latin typeface="Times New Roman"/>
                <a:cs typeface="Times New Roman"/>
              </a:rPr>
              <a:t>e</a:t>
            </a:r>
            <a:r>
              <a:rPr sz="1400" spc="104" dirty="0">
                <a:latin typeface="Times New Roman"/>
                <a:cs typeface="Times New Roman"/>
              </a:rPr>
              <a:t> </a:t>
            </a:r>
            <a:r>
              <a:rPr sz="1400" spc="0" dirty="0">
                <a:latin typeface="Times New Roman"/>
                <a:cs typeface="Times New Roman"/>
              </a:rPr>
              <a:t>r</a:t>
            </a:r>
            <a:r>
              <a:rPr sz="1400" spc="-9" dirty="0">
                <a:latin typeface="Times New Roman"/>
                <a:cs typeface="Times New Roman"/>
              </a:rPr>
              <a:t>e</a:t>
            </a:r>
            <a:r>
              <a:rPr sz="1400" spc="4" dirty="0">
                <a:latin typeface="Times New Roman"/>
                <a:cs typeface="Times New Roman"/>
              </a:rPr>
              <a:t>l</a:t>
            </a:r>
            <a:r>
              <a:rPr sz="1400" spc="-9" dirty="0">
                <a:latin typeface="Times New Roman"/>
                <a:cs typeface="Times New Roman"/>
              </a:rPr>
              <a:t>a</a:t>
            </a:r>
            <a:r>
              <a:rPr sz="1400" spc="4" dirty="0">
                <a:latin typeface="Times New Roman"/>
                <a:cs typeface="Times New Roman"/>
              </a:rPr>
              <a:t>t</a:t>
            </a:r>
            <a:r>
              <a:rPr sz="1400" spc="-4" dirty="0">
                <a:latin typeface="Times New Roman"/>
                <a:cs typeface="Times New Roman"/>
              </a:rPr>
              <a:t>i</a:t>
            </a:r>
            <a:r>
              <a:rPr sz="1400" spc="4" dirty="0">
                <a:latin typeface="Times New Roman"/>
                <a:cs typeface="Times New Roman"/>
              </a:rPr>
              <a:t>v</a:t>
            </a:r>
            <a:r>
              <a:rPr sz="1400" spc="-9" dirty="0">
                <a:latin typeface="Times New Roman"/>
                <a:cs typeface="Times New Roman"/>
              </a:rPr>
              <a:t>e</a:t>
            </a:r>
            <a:r>
              <a:rPr sz="1400" spc="4" dirty="0">
                <a:latin typeface="Times New Roman"/>
                <a:cs typeface="Times New Roman"/>
              </a:rPr>
              <a:t>l</a:t>
            </a:r>
            <a:r>
              <a:rPr sz="1400" spc="0" dirty="0">
                <a:latin typeface="Times New Roman"/>
                <a:cs typeface="Times New Roman"/>
              </a:rPr>
              <a:t>y</a:t>
            </a:r>
            <a:r>
              <a:rPr sz="1400" spc="84" dirty="0">
                <a:latin typeface="Times New Roman"/>
                <a:cs typeface="Times New Roman"/>
              </a:rPr>
              <a:t> </a:t>
            </a:r>
            <a:r>
              <a:rPr sz="1400" spc="4" dirty="0">
                <a:latin typeface="Times New Roman"/>
                <a:cs typeface="Times New Roman"/>
              </a:rPr>
              <a:t>l</a:t>
            </a:r>
            <a:r>
              <a:rPr sz="1400" spc="0" dirty="0">
                <a:latin typeface="Times New Roman"/>
                <a:cs typeface="Times New Roman"/>
              </a:rPr>
              <a:t>ar</a:t>
            </a:r>
            <a:r>
              <a:rPr sz="1400" spc="4" dirty="0">
                <a:latin typeface="Times New Roman"/>
                <a:cs typeface="Times New Roman"/>
              </a:rPr>
              <a:t>g</a:t>
            </a:r>
            <a:r>
              <a:rPr sz="1400" spc="0" dirty="0">
                <a:latin typeface="Times New Roman"/>
                <a:cs typeface="Times New Roman"/>
              </a:rPr>
              <a:t>e</a:t>
            </a:r>
            <a:r>
              <a:rPr sz="1400" spc="104" dirty="0">
                <a:latin typeface="Times New Roman"/>
                <a:cs typeface="Times New Roman"/>
              </a:rPr>
              <a:t> </a:t>
            </a:r>
            <a:r>
              <a:rPr sz="1400" spc="0" dirty="0">
                <a:latin typeface="Times New Roman"/>
                <a:cs typeface="Times New Roman"/>
              </a:rPr>
              <a:t>r</a:t>
            </a:r>
            <a:r>
              <a:rPr sz="1400" spc="-9" dirty="0">
                <a:latin typeface="Times New Roman"/>
                <a:cs typeface="Times New Roman"/>
              </a:rPr>
              <a:t>a</a:t>
            </a:r>
            <a:r>
              <a:rPr sz="1400" spc="-4" dirty="0">
                <a:latin typeface="Times New Roman"/>
                <a:cs typeface="Times New Roman"/>
              </a:rPr>
              <a:t>d</a:t>
            </a:r>
            <a:r>
              <a:rPr sz="1400" spc="4" dirty="0">
                <a:latin typeface="Times New Roman"/>
                <a:cs typeface="Times New Roman"/>
              </a:rPr>
              <a:t>i</a:t>
            </a:r>
            <a:r>
              <a:rPr sz="1400" spc="-4" dirty="0">
                <a:latin typeface="Times New Roman"/>
                <a:cs typeface="Times New Roman"/>
              </a:rPr>
              <a:t>u</a:t>
            </a:r>
            <a:r>
              <a:rPr sz="1400" spc="0" dirty="0">
                <a:latin typeface="Times New Roman"/>
                <a:cs typeface="Times New Roman"/>
              </a:rPr>
              <a:t>s</a:t>
            </a:r>
            <a:r>
              <a:rPr sz="1400" spc="109" dirty="0">
                <a:latin typeface="Times New Roman"/>
                <a:cs typeface="Times New Roman"/>
              </a:rPr>
              <a:t> </a:t>
            </a:r>
            <a:r>
              <a:rPr sz="1400" spc="-4" dirty="0">
                <a:latin typeface="Times New Roman"/>
                <a:cs typeface="Times New Roman"/>
              </a:rPr>
              <a:t>o</a:t>
            </a:r>
            <a:r>
              <a:rPr sz="1400" spc="0" dirty="0">
                <a:latin typeface="Times New Roman"/>
                <a:cs typeface="Times New Roman"/>
              </a:rPr>
              <a:t>f</a:t>
            </a:r>
            <a:r>
              <a:rPr sz="1400" spc="104" dirty="0">
                <a:latin typeface="Times New Roman"/>
                <a:cs typeface="Times New Roman"/>
              </a:rPr>
              <a:t> </a:t>
            </a:r>
            <a:r>
              <a:rPr sz="1400" spc="-4" dirty="0">
                <a:latin typeface="Times New Roman"/>
                <a:cs typeface="Times New Roman"/>
              </a:rPr>
              <a:t>t</a:t>
            </a:r>
            <a:r>
              <a:rPr sz="1400" spc="4" dirty="0">
                <a:latin typeface="Times New Roman"/>
                <a:cs typeface="Times New Roman"/>
              </a:rPr>
              <a:t>h</a:t>
            </a:r>
            <a:r>
              <a:rPr sz="1400" spc="0" dirty="0">
                <a:latin typeface="Times New Roman"/>
                <a:cs typeface="Times New Roman"/>
              </a:rPr>
              <a:t>e</a:t>
            </a:r>
            <a:r>
              <a:rPr sz="1400" spc="104" dirty="0">
                <a:latin typeface="Times New Roman"/>
                <a:cs typeface="Times New Roman"/>
              </a:rPr>
              <a:t> </a:t>
            </a:r>
            <a:r>
              <a:rPr sz="1400" spc="4" dirty="0">
                <a:latin typeface="Times New Roman"/>
                <a:cs typeface="Times New Roman"/>
              </a:rPr>
              <a:t>p</a:t>
            </a:r>
            <a:r>
              <a:rPr sz="1400" spc="-9" dirty="0">
                <a:latin typeface="Times New Roman"/>
                <a:cs typeface="Times New Roman"/>
              </a:rPr>
              <a:t>a</a:t>
            </a:r>
            <a:r>
              <a:rPr sz="1400" spc="0" dirty="0">
                <a:latin typeface="Times New Roman"/>
                <a:cs typeface="Times New Roman"/>
              </a:rPr>
              <a:t>r</a:t>
            </a:r>
            <a:r>
              <a:rPr sz="1400" spc="4" dirty="0">
                <a:latin typeface="Times New Roman"/>
                <a:cs typeface="Times New Roman"/>
              </a:rPr>
              <a:t>t</a:t>
            </a:r>
            <a:r>
              <a:rPr sz="1400" spc="-4" dirty="0">
                <a:latin typeface="Times New Roman"/>
                <a:cs typeface="Times New Roman"/>
              </a:rPr>
              <a:t>i</a:t>
            </a:r>
            <a:r>
              <a:rPr sz="1400" spc="0" dirty="0">
                <a:latin typeface="Times New Roman"/>
                <a:cs typeface="Times New Roman"/>
              </a:rPr>
              <a:t>c</a:t>
            </a:r>
            <a:r>
              <a:rPr sz="1400" spc="4" dirty="0">
                <a:latin typeface="Times New Roman"/>
                <a:cs typeface="Times New Roman"/>
              </a:rPr>
              <a:t>l</a:t>
            </a:r>
            <a:r>
              <a:rPr sz="1400" spc="0" dirty="0">
                <a:latin typeface="Times New Roman"/>
                <a:cs typeface="Times New Roman"/>
              </a:rPr>
              <a:t>e</a:t>
            </a:r>
            <a:r>
              <a:rPr sz="1400" spc="104" dirty="0">
                <a:latin typeface="Times New Roman"/>
                <a:cs typeface="Times New Roman"/>
              </a:rPr>
              <a:t> </a:t>
            </a:r>
            <a:r>
              <a:rPr sz="1400" spc="-9" dirty="0">
                <a:latin typeface="Times New Roman"/>
                <a:cs typeface="Times New Roman"/>
              </a:rPr>
              <a:t>a</a:t>
            </a:r>
            <a:r>
              <a:rPr sz="1400" spc="0" dirty="0">
                <a:latin typeface="Times New Roman"/>
                <a:cs typeface="Times New Roman"/>
              </a:rPr>
              <a:t>s</a:t>
            </a:r>
            <a:r>
              <a:rPr sz="1400" spc="109" dirty="0">
                <a:latin typeface="Times New Roman"/>
                <a:cs typeface="Times New Roman"/>
              </a:rPr>
              <a:t> </a:t>
            </a:r>
            <a:r>
              <a:rPr sz="1400" spc="-4" dirty="0">
                <a:latin typeface="Times New Roman"/>
                <a:cs typeface="Times New Roman"/>
              </a:rPr>
              <a:t>it</a:t>
            </a:r>
            <a:r>
              <a:rPr sz="1400" spc="0" dirty="0">
                <a:latin typeface="Times New Roman"/>
                <a:cs typeface="Times New Roman"/>
              </a:rPr>
              <a:t>s</a:t>
            </a:r>
            <a:r>
              <a:rPr sz="1400" spc="109" dirty="0">
                <a:latin typeface="Times New Roman"/>
                <a:cs typeface="Times New Roman"/>
              </a:rPr>
              <a:t> </a:t>
            </a:r>
            <a:r>
              <a:rPr sz="1400" spc="4" dirty="0">
                <a:latin typeface="Times New Roman"/>
                <a:cs typeface="Times New Roman"/>
              </a:rPr>
              <a:t>o</a:t>
            </a:r>
            <a:r>
              <a:rPr sz="1400" spc="-4" dirty="0">
                <a:latin typeface="Times New Roman"/>
                <a:cs typeface="Times New Roman"/>
              </a:rPr>
              <a:t>w</a:t>
            </a:r>
            <a:r>
              <a:rPr sz="1400" spc="4" dirty="0">
                <a:latin typeface="Times New Roman"/>
                <a:cs typeface="Times New Roman"/>
              </a:rPr>
              <a:t>n</a:t>
            </a:r>
            <a:r>
              <a:rPr sz="1400" spc="0" dirty="0">
                <a:latin typeface="Times New Roman"/>
                <a:cs typeface="Times New Roman"/>
              </a:rPr>
              <a:t>.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spc="-4" dirty="0">
                <a:latin typeface="Times New Roman"/>
                <a:cs typeface="Times New Roman"/>
              </a:rPr>
              <a:t>Th</a:t>
            </a:r>
            <a:r>
              <a:rPr sz="1400" spc="39" dirty="0">
                <a:latin typeface="Times New Roman"/>
                <a:cs typeface="Times New Roman"/>
              </a:rPr>
              <a:t>i</a:t>
            </a:r>
            <a:r>
              <a:rPr sz="1400" spc="0" dirty="0">
                <a:latin typeface="Times New Roman"/>
                <a:cs typeface="Times New Roman"/>
              </a:rPr>
              <a:t>s</a:t>
            </a:r>
            <a:r>
              <a:rPr sz="1400" spc="109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m</a:t>
            </a:r>
            <a:r>
              <a:rPr sz="1400" spc="0" dirty="0">
                <a:latin typeface="Times New Roman"/>
                <a:cs typeface="Times New Roman"/>
              </a:rPr>
              <a:t>ea</a:t>
            </a:r>
            <a:r>
              <a:rPr sz="1400" spc="4" dirty="0">
                <a:latin typeface="Times New Roman"/>
                <a:cs typeface="Times New Roman"/>
              </a:rPr>
              <a:t>n</a:t>
            </a:r>
            <a:r>
              <a:rPr sz="1400" spc="0" dirty="0">
                <a:latin typeface="Times New Roman"/>
                <a:cs typeface="Times New Roman"/>
              </a:rPr>
              <a:t>s</a:t>
            </a:r>
            <a:r>
              <a:rPr sz="1400" spc="109" dirty="0">
                <a:latin typeface="Times New Roman"/>
                <a:cs typeface="Times New Roman"/>
              </a:rPr>
              <a:t> </a:t>
            </a:r>
            <a:r>
              <a:rPr sz="1400" spc="4" dirty="0">
                <a:latin typeface="Times New Roman"/>
                <a:cs typeface="Times New Roman"/>
              </a:rPr>
              <a:t>t</a:t>
            </a:r>
            <a:r>
              <a:rPr sz="1400" spc="-4" dirty="0">
                <a:latin typeface="Times New Roman"/>
                <a:cs typeface="Times New Roman"/>
              </a:rPr>
              <a:t>h</a:t>
            </a:r>
            <a:r>
              <a:rPr sz="1400" spc="0" dirty="0">
                <a:latin typeface="Times New Roman"/>
                <a:cs typeface="Times New Roman"/>
              </a:rPr>
              <a:t>at</a:t>
            </a:r>
            <a:r>
              <a:rPr sz="1400" spc="94" dirty="0">
                <a:latin typeface="Times New Roman"/>
                <a:cs typeface="Times New Roman"/>
              </a:rPr>
              <a:t> </a:t>
            </a:r>
            <a:r>
              <a:rPr sz="1400" spc="4" dirty="0">
                <a:latin typeface="Times New Roman"/>
                <a:cs typeface="Times New Roman"/>
              </a:rPr>
              <a:t>o</a:t>
            </a:r>
            <a:r>
              <a:rPr sz="1400" spc="-4" dirty="0">
                <a:latin typeface="Times New Roman"/>
                <a:cs typeface="Times New Roman"/>
              </a:rPr>
              <a:t>n</a:t>
            </a:r>
            <a:r>
              <a:rPr sz="1400" spc="4" dirty="0">
                <a:latin typeface="Times New Roman"/>
                <a:cs typeface="Times New Roman"/>
              </a:rPr>
              <a:t>l</a:t>
            </a:r>
            <a:r>
              <a:rPr sz="1400" spc="0" dirty="0">
                <a:latin typeface="Times New Roman"/>
                <a:cs typeface="Times New Roman"/>
              </a:rPr>
              <a:t>y</a:t>
            </a:r>
            <a:r>
              <a:rPr sz="1400" spc="84" dirty="0">
                <a:latin typeface="Times New Roman"/>
                <a:cs typeface="Times New Roman"/>
              </a:rPr>
              <a:t> </a:t>
            </a:r>
            <a:r>
              <a:rPr sz="1400" spc="0" dirty="0">
                <a:latin typeface="Times New Roman"/>
                <a:cs typeface="Times New Roman"/>
              </a:rPr>
              <a:t>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758178" y="9199351"/>
            <a:ext cx="141300" cy="203708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dirty="0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902004" y="920018"/>
            <a:ext cx="5988695" cy="2657729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 marR="10879" algn="just">
              <a:lnSpc>
                <a:spcPts val="1535"/>
              </a:lnSpc>
            </a:pPr>
            <a:r>
              <a:rPr sz="1400" spc="10" dirty="0">
                <a:latin typeface="Times New Roman"/>
                <a:cs typeface="Times New Roman"/>
              </a:rPr>
              <a:t>slight  degree  of  super  cooling  is  needed  in  comparison  with  that  needed  in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725"/>
              </a:spcBef>
            </a:pPr>
            <a:r>
              <a:rPr sz="1400" spc="0" dirty="0">
                <a:latin typeface="Times New Roman"/>
                <a:cs typeface="Times New Roman"/>
              </a:rPr>
              <a:t>homogeneous nucleation. Quantitatively, the relation depends upon the degree to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6"/>
              </a:spcBef>
            </a:pPr>
            <a:r>
              <a:rPr sz="1400" spc="-4" dirty="0">
                <a:latin typeface="Times New Roman"/>
                <a:cs typeface="Times New Roman"/>
              </a:rPr>
              <a:t>w</a:t>
            </a:r>
            <a:r>
              <a:rPr sz="1400" spc="4" dirty="0">
                <a:latin typeface="Times New Roman"/>
                <a:cs typeface="Times New Roman"/>
              </a:rPr>
              <a:t>hi</a:t>
            </a:r>
            <a:r>
              <a:rPr sz="1400" spc="-9" dirty="0">
                <a:latin typeface="Times New Roman"/>
                <a:cs typeface="Times New Roman"/>
              </a:rPr>
              <a:t>c</a:t>
            </a:r>
            <a:r>
              <a:rPr sz="1400" spc="0" dirty="0">
                <a:latin typeface="Times New Roman"/>
                <a:cs typeface="Times New Roman"/>
              </a:rPr>
              <a:t>h</a:t>
            </a:r>
            <a:r>
              <a:rPr sz="1400" spc="109" dirty="0">
                <a:latin typeface="Times New Roman"/>
                <a:cs typeface="Times New Roman"/>
              </a:rPr>
              <a:t> </a:t>
            </a:r>
            <a:r>
              <a:rPr sz="1400" spc="4" dirty="0">
                <a:latin typeface="Times New Roman"/>
                <a:cs typeface="Times New Roman"/>
              </a:rPr>
              <a:t>t</a:t>
            </a:r>
            <a:r>
              <a:rPr sz="1400" spc="-4" dirty="0">
                <a:latin typeface="Times New Roman"/>
                <a:cs typeface="Times New Roman"/>
              </a:rPr>
              <a:t>h</a:t>
            </a:r>
            <a:r>
              <a:rPr sz="1400" spc="0" dirty="0">
                <a:latin typeface="Times New Roman"/>
                <a:cs typeface="Times New Roman"/>
              </a:rPr>
              <a:t>e</a:t>
            </a:r>
            <a:r>
              <a:rPr sz="1400" spc="104" dirty="0">
                <a:latin typeface="Times New Roman"/>
                <a:cs typeface="Times New Roman"/>
              </a:rPr>
              <a:t> </a:t>
            </a:r>
            <a:r>
              <a:rPr sz="1400" spc="4" dirty="0">
                <a:latin typeface="Times New Roman"/>
                <a:cs typeface="Times New Roman"/>
              </a:rPr>
              <a:t>n</a:t>
            </a:r>
            <a:r>
              <a:rPr sz="1400" spc="0" dirty="0">
                <a:latin typeface="Times New Roman"/>
                <a:cs typeface="Times New Roman"/>
              </a:rPr>
              <a:t>ew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spc="4" dirty="0">
                <a:latin typeface="Times New Roman"/>
                <a:cs typeface="Times New Roman"/>
              </a:rPr>
              <a:t>p</a:t>
            </a:r>
            <a:r>
              <a:rPr sz="1400" spc="-4" dirty="0">
                <a:latin typeface="Times New Roman"/>
                <a:cs typeface="Times New Roman"/>
              </a:rPr>
              <a:t>h</a:t>
            </a:r>
            <a:r>
              <a:rPr sz="1400" spc="0" dirty="0">
                <a:latin typeface="Times New Roman"/>
                <a:cs typeface="Times New Roman"/>
              </a:rPr>
              <a:t>a</a:t>
            </a:r>
            <a:r>
              <a:rPr sz="1400" spc="4" dirty="0">
                <a:latin typeface="Times New Roman"/>
                <a:cs typeface="Times New Roman"/>
              </a:rPr>
              <a:t>s</a:t>
            </a:r>
            <a:r>
              <a:rPr sz="1400" spc="0" dirty="0">
                <a:latin typeface="Times New Roman"/>
                <a:cs typeface="Times New Roman"/>
              </a:rPr>
              <a:t>e</a:t>
            </a:r>
            <a:r>
              <a:rPr sz="1400" spc="104" dirty="0">
                <a:latin typeface="Times New Roman"/>
                <a:cs typeface="Times New Roman"/>
              </a:rPr>
              <a:t> </a:t>
            </a:r>
            <a:r>
              <a:rPr sz="1400" spc="-9" dirty="0">
                <a:latin typeface="Times New Roman"/>
                <a:cs typeface="Times New Roman"/>
              </a:rPr>
              <a:t>“</a:t>
            </a:r>
            <a:r>
              <a:rPr sz="1400" spc="-4" dirty="0">
                <a:latin typeface="Times New Roman"/>
                <a:cs typeface="Times New Roman"/>
              </a:rPr>
              <a:t>w</a:t>
            </a:r>
            <a:r>
              <a:rPr sz="1400" spc="0" dirty="0">
                <a:latin typeface="Times New Roman"/>
                <a:cs typeface="Times New Roman"/>
              </a:rPr>
              <a:t>e</a:t>
            </a:r>
            <a:r>
              <a:rPr sz="1400" spc="4" dirty="0">
                <a:latin typeface="Times New Roman"/>
                <a:cs typeface="Times New Roman"/>
              </a:rPr>
              <a:t>ts</a:t>
            </a:r>
            <a:r>
              <a:rPr sz="1400" spc="0" dirty="0">
                <a:latin typeface="Times New Roman"/>
                <a:cs typeface="Times New Roman"/>
              </a:rPr>
              <a:t>”</a:t>
            </a:r>
            <a:r>
              <a:rPr sz="1400" spc="104" dirty="0">
                <a:latin typeface="Times New Roman"/>
                <a:cs typeface="Times New Roman"/>
              </a:rPr>
              <a:t> </a:t>
            </a:r>
            <a:r>
              <a:rPr sz="1400" spc="-4" dirty="0">
                <a:latin typeface="Times New Roman"/>
                <a:cs typeface="Times New Roman"/>
              </a:rPr>
              <a:t>t</a:t>
            </a:r>
            <a:r>
              <a:rPr sz="1400" spc="4" dirty="0">
                <a:latin typeface="Times New Roman"/>
                <a:cs typeface="Times New Roman"/>
              </a:rPr>
              <a:t>h</a:t>
            </a:r>
            <a:r>
              <a:rPr sz="1400" spc="0" dirty="0">
                <a:latin typeface="Times New Roman"/>
                <a:cs typeface="Times New Roman"/>
              </a:rPr>
              <a:t>e</a:t>
            </a:r>
            <a:r>
              <a:rPr sz="1400" spc="119" dirty="0">
                <a:latin typeface="Times New Roman"/>
                <a:cs typeface="Times New Roman"/>
              </a:rPr>
              <a:t> </a:t>
            </a:r>
            <a:r>
              <a:rPr sz="1400" spc="-9" dirty="0">
                <a:latin typeface="Times New Roman"/>
                <a:cs typeface="Times New Roman"/>
              </a:rPr>
              <a:t>f</a:t>
            </a:r>
            <a:r>
              <a:rPr sz="1400" spc="4" dirty="0">
                <a:latin typeface="Times New Roman"/>
                <a:cs typeface="Times New Roman"/>
              </a:rPr>
              <a:t>o</a:t>
            </a:r>
            <a:r>
              <a:rPr sz="1400" spc="0" dirty="0">
                <a:latin typeface="Times New Roman"/>
                <a:cs typeface="Times New Roman"/>
              </a:rPr>
              <a:t>r</a:t>
            </a:r>
            <a:r>
              <a:rPr sz="1400" spc="-9" dirty="0">
                <a:latin typeface="Times New Roman"/>
                <a:cs typeface="Times New Roman"/>
              </a:rPr>
              <a:t>e</a:t>
            </a:r>
            <a:r>
              <a:rPr sz="1400" spc="-4" dirty="0">
                <a:latin typeface="Times New Roman"/>
                <a:cs typeface="Times New Roman"/>
              </a:rPr>
              <a:t>i</a:t>
            </a:r>
            <a:r>
              <a:rPr sz="1400" spc="4" dirty="0">
                <a:latin typeface="Times New Roman"/>
                <a:cs typeface="Times New Roman"/>
              </a:rPr>
              <a:t>g</a:t>
            </a:r>
            <a:r>
              <a:rPr sz="1400" spc="0" dirty="0">
                <a:latin typeface="Times New Roman"/>
                <a:cs typeface="Times New Roman"/>
              </a:rPr>
              <a:t>n</a:t>
            </a:r>
            <a:r>
              <a:rPr sz="1400" spc="109" dirty="0">
                <a:latin typeface="Times New Roman"/>
                <a:cs typeface="Times New Roman"/>
              </a:rPr>
              <a:t> </a:t>
            </a:r>
            <a:r>
              <a:rPr sz="1400" spc="-4" dirty="0">
                <a:latin typeface="Times New Roman"/>
                <a:cs typeface="Times New Roman"/>
              </a:rPr>
              <a:t>p</a:t>
            </a:r>
            <a:r>
              <a:rPr sz="1400" spc="0" dirty="0">
                <a:latin typeface="Times New Roman"/>
                <a:cs typeface="Times New Roman"/>
              </a:rPr>
              <a:t>ar</a:t>
            </a:r>
            <a:r>
              <a:rPr sz="1400" spc="-4" dirty="0">
                <a:latin typeface="Times New Roman"/>
                <a:cs typeface="Times New Roman"/>
              </a:rPr>
              <a:t>t</a:t>
            </a:r>
            <a:r>
              <a:rPr sz="1400" spc="4" dirty="0">
                <a:latin typeface="Times New Roman"/>
                <a:cs typeface="Times New Roman"/>
              </a:rPr>
              <a:t>i</a:t>
            </a:r>
            <a:r>
              <a:rPr sz="1400" spc="0" dirty="0">
                <a:latin typeface="Times New Roman"/>
                <a:cs typeface="Times New Roman"/>
              </a:rPr>
              <a:t>c</a:t>
            </a:r>
            <a:r>
              <a:rPr sz="1400" spc="-4" dirty="0">
                <a:latin typeface="Times New Roman"/>
                <a:cs typeface="Times New Roman"/>
              </a:rPr>
              <a:t>l</a:t>
            </a:r>
            <a:r>
              <a:rPr sz="1400" spc="0" dirty="0">
                <a:latin typeface="Times New Roman"/>
                <a:cs typeface="Times New Roman"/>
              </a:rPr>
              <a:t>e.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spc="0" dirty="0">
                <a:latin typeface="Times New Roman"/>
                <a:cs typeface="Times New Roman"/>
              </a:rPr>
              <a:t>If</a:t>
            </a:r>
            <a:r>
              <a:rPr sz="1400" spc="104" dirty="0">
                <a:latin typeface="Times New Roman"/>
                <a:cs typeface="Times New Roman"/>
              </a:rPr>
              <a:t> </a:t>
            </a:r>
            <a:r>
              <a:rPr sz="1400" spc="-4" dirty="0">
                <a:latin typeface="Times New Roman"/>
                <a:cs typeface="Times New Roman"/>
              </a:rPr>
              <a:t>t</a:t>
            </a:r>
            <a:r>
              <a:rPr sz="1400" spc="4" dirty="0">
                <a:latin typeface="Times New Roman"/>
                <a:cs typeface="Times New Roman"/>
              </a:rPr>
              <a:t>h</a:t>
            </a:r>
            <a:r>
              <a:rPr sz="1400" spc="0" dirty="0">
                <a:latin typeface="Times New Roman"/>
                <a:cs typeface="Times New Roman"/>
              </a:rPr>
              <a:t>ere</a:t>
            </a:r>
            <a:r>
              <a:rPr sz="1400" spc="104" dirty="0">
                <a:latin typeface="Times New Roman"/>
                <a:cs typeface="Times New Roman"/>
              </a:rPr>
              <a:t> </a:t>
            </a:r>
            <a:r>
              <a:rPr sz="1400" spc="-4" dirty="0">
                <a:latin typeface="Times New Roman"/>
                <a:cs typeface="Times New Roman"/>
              </a:rPr>
              <a:t>i</a:t>
            </a:r>
            <a:r>
              <a:rPr sz="1400" spc="0" dirty="0">
                <a:latin typeface="Times New Roman"/>
                <a:cs typeface="Times New Roman"/>
              </a:rPr>
              <a:t>s</a:t>
            </a:r>
            <a:r>
              <a:rPr sz="1400" spc="109" dirty="0">
                <a:latin typeface="Times New Roman"/>
                <a:cs typeface="Times New Roman"/>
              </a:rPr>
              <a:t> </a:t>
            </a:r>
            <a:r>
              <a:rPr sz="1400" spc="-4" dirty="0">
                <a:latin typeface="Times New Roman"/>
                <a:cs typeface="Times New Roman"/>
              </a:rPr>
              <a:t>n</a:t>
            </a:r>
            <a:r>
              <a:rPr sz="1400" spc="0" dirty="0">
                <a:latin typeface="Times New Roman"/>
                <a:cs typeface="Times New Roman"/>
              </a:rPr>
              <a:t>o</a:t>
            </a:r>
            <a:r>
              <a:rPr sz="1400" spc="109" dirty="0">
                <a:latin typeface="Times New Roman"/>
                <a:cs typeface="Times New Roman"/>
              </a:rPr>
              <a:t> </a:t>
            </a:r>
            <a:r>
              <a:rPr sz="1400" spc="0" dirty="0">
                <a:latin typeface="Times New Roman"/>
                <a:cs typeface="Times New Roman"/>
              </a:rPr>
              <a:t>a</a:t>
            </a:r>
            <a:r>
              <a:rPr sz="1400" spc="4" dirty="0">
                <a:latin typeface="Times New Roman"/>
                <a:cs typeface="Times New Roman"/>
              </a:rPr>
              <a:t>t</a:t>
            </a:r>
            <a:r>
              <a:rPr sz="1400" spc="-4" dirty="0">
                <a:latin typeface="Times New Roman"/>
                <a:cs typeface="Times New Roman"/>
              </a:rPr>
              <a:t>t</a:t>
            </a:r>
            <a:r>
              <a:rPr sz="1400" spc="0" dirty="0">
                <a:latin typeface="Times New Roman"/>
                <a:cs typeface="Times New Roman"/>
              </a:rPr>
              <a:t>ra</a:t>
            </a:r>
            <a:r>
              <a:rPr sz="1400" spc="-9" dirty="0">
                <a:latin typeface="Times New Roman"/>
                <a:cs typeface="Times New Roman"/>
              </a:rPr>
              <a:t>c</a:t>
            </a:r>
            <a:r>
              <a:rPr sz="1400" spc="4" dirty="0">
                <a:latin typeface="Times New Roman"/>
                <a:cs typeface="Times New Roman"/>
              </a:rPr>
              <a:t>t</a:t>
            </a:r>
            <a:r>
              <a:rPr sz="1400" spc="-4" dirty="0">
                <a:latin typeface="Times New Roman"/>
                <a:cs typeface="Times New Roman"/>
              </a:rPr>
              <a:t>i</a:t>
            </a:r>
            <a:r>
              <a:rPr sz="1400" spc="4" dirty="0">
                <a:latin typeface="Times New Roman"/>
                <a:cs typeface="Times New Roman"/>
              </a:rPr>
              <a:t>o</a:t>
            </a:r>
            <a:r>
              <a:rPr sz="1400" spc="0" dirty="0">
                <a:latin typeface="Times New Roman"/>
                <a:cs typeface="Times New Roman"/>
              </a:rPr>
              <a:t>n</a:t>
            </a:r>
            <a:r>
              <a:rPr sz="1400" spc="109" dirty="0">
                <a:latin typeface="Times New Roman"/>
                <a:cs typeface="Times New Roman"/>
              </a:rPr>
              <a:t> </a:t>
            </a:r>
            <a:r>
              <a:rPr sz="1400" spc="-4" dirty="0">
                <a:latin typeface="Times New Roman"/>
                <a:cs typeface="Times New Roman"/>
              </a:rPr>
              <a:t>b</a:t>
            </a:r>
            <a:r>
              <a:rPr sz="1400" spc="0" dirty="0">
                <a:latin typeface="Times New Roman"/>
                <a:cs typeface="Times New Roman"/>
              </a:rPr>
              <a:t>e</a:t>
            </a:r>
            <a:r>
              <a:rPr sz="1400" spc="4" dirty="0">
                <a:latin typeface="Times New Roman"/>
                <a:cs typeface="Times New Roman"/>
              </a:rPr>
              <a:t>t</a:t>
            </a:r>
            <a:r>
              <a:rPr sz="1400" spc="-4" dirty="0">
                <a:latin typeface="Times New Roman"/>
                <a:cs typeface="Times New Roman"/>
              </a:rPr>
              <a:t>w</a:t>
            </a:r>
            <a:r>
              <a:rPr sz="1400" spc="-9" dirty="0">
                <a:latin typeface="Times New Roman"/>
                <a:cs typeface="Times New Roman"/>
              </a:rPr>
              <a:t>e</a:t>
            </a:r>
            <a:r>
              <a:rPr sz="1400" spc="39" dirty="0">
                <a:latin typeface="Times New Roman"/>
                <a:cs typeface="Times New Roman"/>
              </a:rPr>
              <a:t>e</a:t>
            </a:r>
            <a:r>
              <a:rPr sz="1400" spc="0" dirty="0">
                <a:latin typeface="Times New Roman"/>
                <a:cs typeface="Times New Roman"/>
              </a:rPr>
              <a:t>n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6"/>
              </a:spcBef>
            </a:pPr>
            <a:r>
              <a:rPr sz="1400" spc="0" dirty="0">
                <a:latin typeface="Times New Roman"/>
                <a:cs typeface="Times New Roman"/>
              </a:rPr>
              <a:t>the  atoms  of  the  foreign  particle  and  those  of  the  precipitating  phase,  then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6"/>
              </a:spcBef>
            </a:pPr>
            <a:r>
              <a:rPr sz="1400" spc="0" dirty="0">
                <a:latin typeface="Times New Roman"/>
                <a:cs typeface="Times New Roman"/>
              </a:rPr>
              <a:t>nucleation is not helped. The wall of a mold usually provides many heterogeneous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6"/>
              </a:spcBef>
            </a:pPr>
            <a:r>
              <a:rPr sz="1400" spc="17" dirty="0">
                <a:latin typeface="Times New Roman"/>
                <a:cs typeface="Times New Roman"/>
              </a:rPr>
              <a:t>nucleation sites. The best nucleus, of course, is a particle of the precipitate itself.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6"/>
              </a:spcBef>
            </a:pPr>
            <a:r>
              <a:rPr sz="1400" spc="1" dirty="0">
                <a:latin typeface="Times New Roman"/>
                <a:cs typeface="Times New Roman"/>
              </a:rPr>
              <a:t>For example, it is possible to grow large single crystals of metals by introducing a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6"/>
              </a:spcBef>
            </a:pPr>
            <a:r>
              <a:rPr sz="1400" spc="5" dirty="0">
                <a:latin typeface="Times New Roman"/>
                <a:cs typeface="Times New Roman"/>
              </a:rPr>
              <a:t>small  crystal  of  the  metal  itself  into  a  melt  as  it  cools  through  the  freezing</a:t>
            </a:r>
            <a:endParaRPr sz="1400">
              <a:latin typeface="Times New Roman"/>
              <a:cs typeface="Times New Roman"/>
            </a:endParaRPr>
          </a:p>
          <a:p>
            <a:pPr marL="12700" marR="5055034" algn="just">
              <a:lnSpc>
                <a:spcPct val="95825"/>
              </a:lnSpc>
              <a:spcBef>
                <a:spcPts val="831"/>
              </a:spcBef>
            </a:pPr>
            <a:r>
              <a:rPr sz="1400" spc="-1" dirty="0">
                <a:latin typeface="Times New Roman"/>
                <a:cs typeface="Times New Roman"/>
              </a:rPr>
              <a:t>temperature.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2004" y="3809903"/>
            <a:ext cx="646268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b="1" dirty="0">
                <a:latin typeface="Times New Roman"/>
                <a:cs typeface="Times New Roman"/>
              </a:rPr>
              <a:t>Growth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2004" y="4241195"/>
            <a:ext cx="5987605" cy="2963926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 marR="10681" algn="just">
              <a:lnSpc>
                <a:spcPts val="1535"/>
              </a:lnSpc>
            </a:pPr>
            <a:r>
              <a:rPr sz="1400" spc="4" dirty="0">
                <a:latin typeface="Times New Roman"/>
                <a:cs typeface="Times New Roman"/>
              </a:rPr>
              <a:t>The growing crystals steadily consume the melt and eventually impinge upon each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725"/>
              </a:spcBef>
            </a:pPr>
            <a:r>
              <a:rPr sz="1400" spc="50" dirty="0">
                <a:latin typeface="Times New Roman"/>
                <a:cs typeface="Times New Roman"/>
              </a:rPr>
              <a:t>other to form a structure of grains. During the freezing of many metals  (and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6"/>
              </a:spcBef>
            </a:pPr>
            <a:r>
              <a:rPr sz="1400" spc="0" dirty="0">
                <a:latin typeface="Times New Roman"/>
                <a:cs typeface="Times New Roman"/>
              </a:rPr>
              <a:t>alloys); nucleated crystals grow preferentially in certain directions, causing each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6"/>
              </a:spcBef>
            </a:pPr>
            <a:r>
              <a:rPr sz="1400" spc="1" dirty="0">
                <a:latin typeface="Times New Roman"/>
                <a:cs typeface="Times New Roman"/>
              </a:rPr>
              <a:t>growing crystal to assume a distinctive, non-faceted tree-like form known as a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6"/>
              </a:spcBef>
            </a:pPr>
            <a:r>
              <a:rPr sz="1400" spc="0" dirty="0">
                <a:latin typeface="Times New Roman"/>
                <a:cs typeface="Times New Roman"/>
              </a:rPr>
              <a:t>dendrite. As each dendrite spike grows, latent heat is transferred into surrounding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6"/>
              </a:spcBef>
            </a:pPr>
            <a:r>
              <a:rPr sz="1400" spc="0" dirty="0">
                <a:latin typeface="Times New Roman"/>
                <a:cs typeface="Times New Roman"/>
              </a:rPr>
              <a:t>liquid, preventing the formation of other spikes in its immediate vicinity. The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6"/>
              </a:spcBef>
            </a:pPr>
            <a:r>
              <a:rPr sz="1400" spc="1" dirty="0">
                <a:latin typeface="Times New Roman"/>
                <a:cs typeface="Times New Roman"/>
              </a:rPr>
              <a:t>spacing of primary dendrites and dendrite arm therefore tends to be regular.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6"/>
              </a:spcBef>
            </a:pPr>
            <a:r>
              <a:rPr sz="1400" spc="2" dirty="0">
                <a:latin typeface="Times New Roman"/>
                <a:cs typeface="Times New Roman"/>
              </a:rPr>
              <a:t>Ultimately, as the various crystals impinge upon each other, it is necessary for the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6"/>
              </a:spcBef>
            </a:pPr>
            <a:r>
              <a:rPr sz="1400" spc="34" dirty="0">
                <a:latin typeface="Times New Roman"/>
                <a:cs typeface="Times New Roman"/>
              </a:rPr>
              <a:t>interstices of the dendrites to be well-fed with melt if inter-dendritic shrinkage</a:t>
            </a:r>
            <a:endParaRPr sz="1400">
              <a:latin typeface="Times New Roman"/>
              <a:cs typeface="Times New Roman"/>
            </a:endParaRPr>
          </a:p>
          <a:p>
            <a:pPr marL="12700" marR="2952763" algn="just">
              <a:lnSpc>
                <a:spcPct val="95825"/>
              </a:lnSpc>
              <a:spcBef>
                <a:spcPts val="831"/>
              </a:spcBef>
            </a:pPr>
            <a:r>
              <a:rPr sz="1400" spc="-1" dirty="0">
                <a:latin typeface="Times New Roman"/>
                <a:cs typeface="Times New Roman"/>
              </a:rPr>
              <a:t>cavities are to be prevented from forming.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2004" y="7871998"/>
            <a:ext cx="2660613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b="1" spc="-1" dirty="0">
                <a:latin typeface="Times New Roman"/>
                <a:cs typeface="Times New Roman"/>
              </a:rPr>
              <a:t>Solidification of Metals and Alloys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8303290"/>
            <a:ext cx="3080854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0" dirty="0">
                <a:latin typeface="Times New Roman"/>
                <a:cs typeface="Times New Roman"/>
              </a:rPr>
              <a:t>The solidification divided into three types: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8736055"/>
            <a:ext cx="4261214" cy="203708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-1" dirty="0">
                <a:latin typeface="Times New Roman"/>
                <a:cs typeface="Times New Roman"/>
              </a:rPr>
              <a:t>1-At constant temperature (pure metals and eutectic alloys)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758178" y="9199351"/>
            <a:ext cx="141300" cy="203708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dirty="0">
                <a:latin typeface="Times New Roman"/>
                <a:cs typeface="Times New Roman"/>
              </a:rPr>
              <a:t>3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/>
          <p:nvPr/>
        </p:nvSpPr>
        <p:spPr>
          <a:xfrm>
            <a:off x="902004" y="920018"/>
            <a:ext cx="3206522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-1" dirty="0">
                <a:latin typeface="Times New Roman"/>
                <a:cs typeface="Times New Roman"/>
              </a:rPr>
              <a:t>2-Over a temperature range (solid solutions)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02004" y="1354358"/>
            <a:ext cx="5993298" cy="816355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-1" dirty="0">
                <a:latin typeface="Times New Roman"/>
                <a:cs typeface="Times New Roman"/>
              </a:rPr>
              <a:t>3-By a combination of solidification over a temperature range followed by constant</a:t>
            </a:r>
            <a:endParaRPr sz="1400">
              <a:latin typeface="Times New Roman"/>
              <a:cs typeface="Times New Roman"/>
            </a:endParaRPr>
          </a:p>
          <a:p>
            <a:pPr marL="12700" marR="7756">
              <a:lnSpc>
                <a:spcPts val="2410"/>
              </a:lnSpc>
              <a:spcBef>
                <a:spcPts val="223"/>
              </a:spcBef>
            </a:pPr>
            <a:r>
              <a:rPr sz="1400" spc="0" dirty="0">
                <a:latin typeface="Times New Roman"/>
                <a:cs typeface="Times New Roman"/>
              </a:rPr>
              <a:t>temperature  freezing  (proeutectic-plus  eutectic  type  freezing).The  solidification process differs depending on whether the metal is a pure element or an alloy.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2004" y="2404394"/>
            <a:ext cx="2220728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b="1" spc="-1" dirty="0">
                <a:latin typeface="Times New Roman"/>
                <a:cs typeface="Times New Roman"/>
              </a:rPr>
              <a:t>Solidification of Pure Metals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2004" y="2834162"/>
            <a:ext cx="5989838" cy="2657982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 marR="12022" algn="just">
              <a:lnSpc>
                <a:spcPts val="1535"/>
              </a:lnSpc>
            </a:pPr>
            <a:r>
              <a:rPr sz="1400" spc="8" dirty="0">
                <a:latin typeface="Times New Roman"/>
                <a:cs typeface="Times New Roman"/>
              </a:rPr>
              <a:t>A pure metal solidifies at a constant temperature equal to its freezing point, which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728"/>
              </a:spcBef>
            </a:pPr>
            <a:r>
              <a:rPr sz="1400" spc="1" dirty="0">
                <a:latin typeface="Times New Roman"/>
                <a:cs typeface="Times New Roman"/>
              </a:rPr>
              <a:t>is the same as its melting point. The melting points of pure metals are well known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15"/>
              </a:lnSpc>
              <a:spcBef>
                <a:spcPts val="806"/>
              </a:spcBef>
            </a:pPr>
            <a:r>
              <a:rPr sz="1400" spc="1" dirty="0">
                <a:latin typeface="Times New Roman"/>
                <a:cs typeface="Times New Roman"/>
              </a:rPr>
              <a:t>and documented. The process occurs over time as shown in the plot of </a:t>
            </a:r>
            <a:r>
              <a:rPr sz="1400" b="1" spc="1" dirty="0">
                <a:latin typeface="Times New Roman"/>
                <a:cs typeface="Times New Roman"/>
              </a:rPr>
              <a:t>figure (A)</a:t>
            </a:r>
            <a:r>
              <a:rPr sz="1400" spc="1" dirty="0">
                <a:latin typeface="Times New Roman"/>
                <a:cs typeface="Times New Roman"/>
              </a:rPr>
              <a:t>,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9"/>
              </a:spcBef>
            </a:pPr>
            <a:r>
              <a:rPr sz="1400" spc="0" dirty="0">
                <a:latin typeface="Times New Roman"/>
                <a:cs typeface="Times New Roman"/>
              </a:rPr>
              <a:t>ca</a:t>
            </a:r>
            <a:r>
              <a:rPr sz="1400" spc="-4" dirty="0">
                <a:latin typeface="Times New Roman"/>
                <a:cs typeface="Times New Roman"/>
              </a:rPr>
              <a:t>l</a:t>
            </a:r>
            <a:r>
              <a:rPr sz="1400" spc="4" dirty="0">
                <a:latin typeface="Times New Roman"/>
                <a:cs typeface="Times New Roman"/>
              </a:rPr>
              <a:t>l</a:t>
            </a:r>
            <a:r>
              <a:rPr sz="1400" spc="0" dirty="0">
                <a:latin typeface="Times New Roman"/>
                <a:cs typeface="Times New Roman"/>
              </a:rPr>
              <a:t>ed   a  </a:t>
            </a:r>
            <a:r>
              <a:rPr sz="1400" spc="4" dirty="0">
                <a:latin typeface="Times New Roman"/>
                <a:cs typeface="Times New Roman"/>
              </a:rPr>
              <a:t> </a:t>
            </a:r>
            <a:r>
              <a:rPr sz="1400" spc="-9" dirty="0">
                <a:latin typeface="Times New Roman"/>
                <a:cs typeface="Times New Roman"/>
              </a:rPr>
              <a:t>c</a:t>
            </a:r>
            <a:r>
              <a:rPr sz="1400" spc="-4" dirty="0">
                <a:latin typeface="Times New Roman"/>
                <a:cs typeface="Times New Roman"/>
              </a:rPr>
              <a:t>o</a:t>
            </a:r>
            <a:r>
              <a:rPr sz="1400" spc="4" dirty="0">
                <a:latin typeface="Times New Roman"/>
                <a:cs typeface="Times New Roman"/>
              </a:rPr>
              <a:t>o</a:t>
            </a:r>
            <a:r>
              <a:rPr sz="1400" spc="-4" dirty="0">
                <a:latin typeface="Times New Roman"/>
                <a:cs typeface="Times New Roman"/>
              </a:rPr>
              <a:t>l</a:t>
            </a:r>
            <a:r>
              <a:rPr sz="1400" spc="4" dirty="0">
                <a:latin typeface="Times New Roman"/>
                <a:cs typeface="Times New Roman"/>
              </a:rPr>
              <a:t>i</a:t>
            </a:r>
            <a:r>
              <a:rPr sz="1400" spc="-4" dirty="0">
                <a:latin typeface="Times New Roman"/>
                <a:cs typeface="Times New Roman"/>
              </a:rPr>
              <a:t>n</a:t>
            </a:r>
            <a:r>
              <a:rPr sz="1400" spc="0" dirty="0">
                <a:latin typeface="Times New Roman"/>
                <a:cs typeface="Times New Roman"/>
              </a:rPr>
              <a:t>g   </a:t>
            </a:r>
            <a:r>
              <a:rPr sz="1400" spc="-9" dirty="0">
                <a:latin typeface="Times New Roman"/>
                <a:cs typeface="Times New Roman"/>
              </a:rPr>
              <a:t>c</a:t>
            </a:r>
            <a:r>
              <a:rPr sz="1400" spc="4" dirty="0">
                <a:latin typeface="Times New Roman"/>
                <a:cs typeface="Times New Roman"/>
              </a:rPr>
              <a:t>u</a:t>
            </a:r>
            <a:r>
              <a:rPr sz="1400" spc="0" dirty="0">
                <a:latin typeface="Times New Roman"/>
                <a:cs typeface="Times New Roman"/>
              </a:rPr>
              <a:t>r</a:t>
            </a:r>
            <a:r>
              <a:rPr sz="1400" spc="-4" dirty="0">
                <a:latin typeface="Times New Roman"/>
                <a:cs typeface="Times New Roman"/>
              </a:rPr>
              <a:t>v</a:t>
            </a:r>
            <a:r>
              <a:rPr sz="1400" spc="0" dirty="0">
                <a:latin typeface="Times New Roman"/>
                <a:cs typeface="Times New Roman"/>
              </a:rPr>
              <a:t>e.   </a:t>
            </a:r>
            <a:r>
              <a:rPr sz="1400" spc="-4" dirty="0">
                <a:latin typeface="Times New Roman"/>
                <a:cs typeface="Times New Roman"/>
              </a:rPr>
              <a:t>T</a:t>
            </a:r>
            <a:r>
              <a:rPr sz="1400" spc="4" dirty="0">
                <a:latin typeface="Times New Roman"/>
                <a:cs typeface="Times New Roman"/>
              </a:rPr>
              <a:t>h</a:t>
            </a:r>
            <a:r>
              <a:rPr sz="1400" spc="0" dirty="0">
                <a:latin typeface="Times New Roman"/>
                <a:cs typeface="Times New Roman"/>
              </a:rPr>
              <a:t>e </a:t>
            </a:r>
            <a:r>
              <a:rPr sz="1400" spc="345" dirty="0">
                <a:latin typeface="Times New Roman"/>
                <a:cs typeface="Times New Roman"/>
              </a:rPr>
              <a:t> </a:t>
            </a:r>
            <a:r>
              <a:rPr sz="1400" spc="0" dirty="0">
                <a:latin typeface="Times New Roman"/>
                <a:cs typeface="Times New Roman"/>
              </a:rPr>
              <a:t>a</a:t>
            </a:r>
            <a:r>
              <a:rPr sz="1400" spc="-9" dirty="0">
                <a:latin typeface="Times New Roman"/>
                <a:cs typeface="Times New Roman"/>
              </a:rPr>
              <a:t>c</a:t>
            </a:r>
            <a:r>
              <a:rPr sz="1400" spc="4" dirty="0">
                <a:latin typeface="Times New Roman"/>
                <a:cs typeface="Times New Roman"/>
              </a:rPr>
              <a:t>tu</a:t>
            </a:r>
            <a:r>
              <a:rPr sz="1400" spc="-9" dirty="0">
                <a:latin typeface="Times New Roman"/>
                <a:cs typeface="Times New Roman"/>
              </a:rPr>
              <a:t>a</a:t>
            </a:r>
            <a:r>
              <a:rPr sz="1400" spc="0" dirty="0">
                <a:latin typeface="Times New Roman"/>
                <a:cs typeface="Times New Roman"/>
              </a:rPr>
              <a:t>l  </a:t>
            </a:r>
            <a:r>
              <a:rPr sz="1400" spc="9" dirty="0">
                <a:latin typeface="Times New Roman"/>
                <a:cs typeface="Times New Roman"/>
              </a:rPr>
              <a:t> </a:t>
            </a:r>
            <a:r>
              <a:rPr sz="1400" spc="-9" dirty="0">
                <a:latin typeface="Times New Roman"/>
                <a:cs typeface="Times New Roman"/>
              </a:rPr>
              <a:t>f</a:t>
            </a:r>
            <a:r>
              <a:rPr sz="1400" spc="0" dirty="0">
                <a:latin typeface="Times New Roman"/>
                <a:cs typeface="Times New Roman"/>
              </a:rPr>
              <a:t>reezi</a:t>
            </a:r>
            <a:r>
              <a:rPr sz="1400" spc="-9" dirty="0">
                <a:latin typeface="Times New Roman"/>
                <a:cs typeface="Times New Roman"/>
              </a:rPr>
              <a:t>n</a:t>
            </a:r>
            <a:r>
              <a:rPr sz="1400" spc="0" dirty="0">
                <a:latin typeface="Times New Roman"/>
                <a:cs typeface="Times New Roman"/>
              </a:rPr>
              <a:t>g  </a:t>
            </a:r>
            <a:r>
              <a:rPr sz="1400" spc="9" dirty="0">
                <a:latin typeface="Times New Roman"/>
                <a:cs typeface="Times New Roman"/>
              </a:rPr>
              <a:t> </a:t>
            </a:r>
            <a:r>
              <a:rPr sz="1400" spc="-4" dirty="0">
                <a:latin typeface="Times New Roman"/>
                <a:cs typeface="Times New Roman"/>
              </a:rPr>
              <a:t>t</a:t>
            </a:r>
            <a:r>
              <a:rPr sz="1400" spc="0" dirty="0">
                <a:latin typeface="Times New Roman"/>
                <a:cs typeface="Times New Roman"/>
              </a:rPr>
              <a:t>a</a:t>
            </a:r>
            <a:r>
              <a:rPr sz="1400" spc="-4" dirty="0">
                <a:latin typeface="Times New Roman"/>
                <a:cs typeface="Times New Roman"/>
              </a:rPr>
              <a:t>k</a:t>
            </a:r>
            <a:r>
              <a:rPr sz="1400" spc="0" dirty="0">
                <a:latin typeface="Times New Roman"/>
                <a:cs typeface="Times New Roman"/>
              </a:rPr>
              <a:t>es   </a:t>
            </a:r>
            <a:r>
              <a:rPr sz="1400" spc="-4" dirty="0">
                <a:latin typeface="Times New Roman"/>
                <a:cs typeface="Times New Roman"/>
              </a:rPr>
              <a:t>t</a:t>
            </a:r>
            <a:r>
              <a:rPr sz="1400" spc="4" dirty="0">
                <a:latin typeface="Times New Roman"/>
                <a:cs typeface="Times New Roman"/>
              </a:rPr>
              <a:t>i</a:t>
            </a:r>
            <a:r>
              <a:rPr sz="1400" spc="-25" dirty="0">
                <a:latin typeface="Times New Roman"/>
                <a:cs typeface="Times New Roman"/>
              </a:rPr>
              <a:t>m</a:t>
            </a:r>
            <a:r>
              <a:rPr sz="1400" spc="0" dirty="0">
                <a:latin typeface="Times New Roman"/>
                <a:cs typeface="Times New Roman"/>
              </a:rPr>
              <a:t>e,  </a:t>
            </a:r>
            <a:r>
              <a:rPr sz="1400" spc="14" dirty="0">
                <a:latin typeface="Times New Roman"/>
                <a:cs typeface="Times New Roman"/>
              </a:rPr>
              <a:t> </a:t>
            </a:r>
            <a:r>
              <a:rPr sz="1400" spc="0" dirty="0">
                <a:latin typeface="Times New Roman"/>
                <a:cs typeface="Times New Roman"/>
              </a:rPr>
              <a:t>ca</a:t>
            </a:r>
            <a:r>
              <a:rPr sz="1400" spc="-4" dirty="0">
                <a:latin typeface="Times New Roman"/>
                <a:cs typeface="Times New Roman"/>
              </a:rPr>
              <a:t>l</a:t>
            </a:r>
            <a:r>
              <a:rPr sz="1400" spc="4" dirty="0">
                <a:latin typeface="Times New Roman"/>
                <a:cs typeface="Times New Roman"/>
              </a:rPr>
              <a:t>l</a:t>
            </a:r>
            <a:r>
              <a:rPr sz="1400" spc="-9" dirty="0">
                <a:latin typeface="Times New Roman"/>
                <a:cs typeface="Times New Roman"/>
              </a:rPr>
              <a:t>e</a:t>
            </a:r>
            <a:r>
              <a:rPr sz="1400" spc="0" dirty="0">
                <a:latin typeface="Times New Roman"/>
                <a:cs typeface="Times New Roman"/>
              </a:rPr>
              <a:t>d  </a:t>
            </a:r>
            <a:r>
              <a:rPr sz="1400" spc="9" dirty="0">
                <a:latin typeface="Times New Roman"/>
                <a:cs typeface="Times New Roman"/>
              </a:rPr>
              <a:t> </a:t>
            </a:r>
            <a:r>
              <a:rPr sz="1400" spc="-4" dirty="0">
                <a:latin typeface="Times New Roman"/>
                <a:cs typeface="Times New Roman"/>
              </a:rPr>
              <a:t>t</a:t>
            </a:r>
            <a:r>
              <a:rPr sz="1400" spc="4" dirty="0">
                <a:latin typeface="Times New Roman"/>
                <a:cs typeface="Times New Roman"/>
              </a:rPr>
              <a:t>h</a:t>
            </a:r>
            <a:r>
              <a:rPr sz="1400" spc="0" dirty="0">
                <a:latin typeface="Times New Roman"/>
                <a:cs typeface="Times New Roman"/>
              </a:rPr>
              <a:t>e </a:t>
            </a:r>
            <a:r>
              <a:rPr sz="1400" spc="345" dirty="0">
                <a:latin typeface="Times New Roman"/>
                <a:cs typeface="Times New Roman"/>
              </a:rPr>
              <a:t> </a:t>
            </a:r>
            <a:r>
              <a:rPr sz="1400" spc="-4" dirty="0">
                <a:latin typeface="Times New Roman"/>
                <a:cs typeface="Times New Roman"/>
              </a:rPr>
              <a:t>l</a:t>
            </a:r>
            <a:r>
              <a:rPr sz="1400" spc="4" dirty="0">
                <a:latin typeface="Times New Roman"/>
                <a:cs typeface="Times New Roman"/>
              </a:rPr>
              <a:t>o</a:t>
            </a:r>
            <a:r>
              <a:rPr sz="1400" spc="0" dirty="0">
                <a:latin typeface="Times New Roman"/>
                <a:cs typeface="Times New Roman"/>
              </a:rPr>
              <a:t>c</a:t>
            </a:r>
            <a:r>
              <a:rPr sz="1400" spc="-9" dirty="0">
                <a:latin typeface="Times New Roman"/>
                <a:cs typeface="Times New Roman"/>
              </a:rPr>
              <a:t>a</a:t>
            </a:r>
            <a:r>
              <a:rPr sz="1400" spc="0" dirty="0">
                <a:latin typeface="Times New Roman"/>
                <a:cs typeface="Times New Roman"/>
              </a:rPr>
              <a:t>l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6"/>
              </a:spcBef>
            </a:pPr>
            <a:r>
              <a:rPr sz="1400" spc="1" dirty="0">
                <a:latin typeface="Times New Roman"/>
                <a:cs typeface="Times New Roman"/>
              </a:rPr>
              <a:t>solidification time in casting, during which the metal's latent heat of fusion is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6"/>
              </a:spcBef>
            </a:pPr>
            <a:r>
              <a:rPr sz="1400" spc="0" dirty="0">
                <a:latin typeface="Times New Roman"/>
                <a:cs typeface="Times New Roman"/>
              </a:rPr>
              <a:t>released into the surrounding mold. The total solidification time is the time taken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6"/>
              </a:spcBef>
            </a:pPr>
            <a:r>
              <a:rPr sz="1400" spc="0" dirty="0">
                <a:latin typeface="Times New Roman"/>
                <a:cs typeface="Times New Roman"/>
              </a:rPr>
              <a:t>between pouring and complete solidification. After the casting has completely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6"/>
              </a:spcBef>
            </a:pPr>
            <a:r>
              <a:rPr sz="1400" spc="46" dirty="0">
                <a:latin typeface="Times New Roman"/>
                <a:cs typeface="Times New Roman"/>
              </a:rPr>
              <a:t>solidified, cooling continues at a rate indicated by the downward slope of the</a:t>
            </a:r>
            <a:endParaRPr sz="1400">
              <a:latin typeface="Times New Roman"/>
              <a:cs typeface="Times New Roman"/>
            </a:endParaRPr>
          </a:p>
          <a:p>
            <a:pPr marL="12700" marR="4932966" algn="just">
              <a:lnSpc>
                <a:spcPct val="95825"/>
              </a:lnSpc>
              <a:spcBef>
                <a:spcPts val="831"/>
              </a:spcBef>
            </a:pPr>
            <a:r>
              <a:rPr sz="1400" spc="0" dirty="0">
                <a:latin typeface="Times New Roman"/>
                <a:cs typeface="Times New Roman"/>
              </a:rPr>
              <a:t>cooling curve.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2004" y="5725825"/>
            <a:ext cx="1771035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b="1" spc="-1" dirty="0">
                <a:latin typeface="Times New Roman"/>
                <a:cs typeface="Times New Roman"/>
              </a:rPr>
              <a:t>Solidification of Alloys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6155593"/>
            <a:ext cx="5990337" cy="817879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12" dirty="0">
                <a:latin typeface="Times New Roman"/>
                <a:cs typeface="Times New Roman"/>
              </a:rPr>
              <a:t>Most metals used for technical applications are alloys, i.e., mixtures composed of</a:t>
            </a:r>
            <a:endParaRPr sz="1400">
              <a:latin typeface="Times New Roman"/>
              <a:cs typeface="Times New Roman"/>
            </a:endParaRPr>
          </a:p>
          <a:p>
            <a:pPr marL="12700" marR="8599">
              <a:lnSpc>
                <a:spcPts val="2420"/>
              </a:lnSpc>
              <a:spcBef>
                <a:spcPts val="214"/>
              </a:spcBef>
            </a:pPr>
            <a:r>
              <a:rPr sz="1400" spc="3" dirty="0">
                <a:latin typeface="Times New Roman"/>
                <a:cs typeface="Times New Roman"/>
              </a:rPr>
              <a:t>several chemical components. The solidification of alloys differs in three principal ways from that of pure metals: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7202581"/>
            <a:ext cx="4714830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-1" dirty="0">
                <a:latin typeface="Times New Roman"/>
                <a:cs typeface="Times New Roman"/>
              </a:rPr>
              <a:t>1-Usually, the freezing of alloys occurs over a temperature range.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02004" y="7637302"/>
            <a:ext cx="5988583" cy="176575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 marR="9341" algn="just">
              <a:lnSpc>
                <a:spcPts val="1535"/>
              </a:lnSpc>
            </a:pPr>
            <a:r>
              <a:rPr sz="1400" spc="27" dirty="0">
                <a:latin typeface="Times New Roman"/>
                <a:cs typeface="Times New Roman"/>
              </a:rPr>
              <a:t>Most alloys freeze over a temperature range rather than at a single temperature.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725"/>
              </a:spcBef>
            </a:pPr>
            <a:r>
              <a:rPr sz="1400" spc="10" dirty="0">
                <a:latin typeface="Times New Roman"/>
                <a:cs typeface="Times New Roman"/>
              </a:rPr>
              <a:t>The  exact  range depends  on  the  alloy system and  the  particular  composition.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15"/>
              </a:lnSpc>
              <a:spcBef>
                <a:spcPts val="806"/>
              </a:spcBef>
            </a:pPr>
            <a:r>
              <a:rPr sz="1400" dirty="0">
                <a:latin typeface="Times New Roman"/>
                <a:cs typeface="Times New Roman"/>
              </a:rPr>
              <a:t>S</a:t>
            </a:r>
            <a:r>
              <a:rPr sz="1400" spc="4" dirty="0">
                <a:latin typeface="Times New Roman"/>
                <a:cs typeface="Times New Roman"/>
              </a:rPr>
              <a:t>o</a:t>
            </a:r>
            <a:r>
              <a:rPr sz="1400" spc="-4" dirty="0">
                <a:latin typeface="Times New Roman"/>
                <a:cs typeface="Times New Roman"/>
              </a:rPr>
              <a:t>li</a:t>
            </a:r>
            <a:r>
              <a:rPr sz="1400" spc="4" dirty="0">
                <a:latin typeface="Times New Roman"/>
                <a:cs typeface="Times New Roman"/>
              </a:rPr>
              <a:t>di</a:t>
            </a:r>
            <a:r>
              <a:rPr sz="1400" spc="-9" dirty="0">
                <a:latin typeface="Times New Roman"/>
                <a:cs typeface="Times New Roman"/>
              </a:rPr>
              <a:t>f</a:t>
            </a:r>
            <a:r>
              <a:rPr sz="1400" spc="4" dirty="0">
                <a:latin typeface="Times New Roman"/>
                <a:cs typeface="Times New Roman"/>
              </a:rPr>
              <a:t>i</a:t>
            </a:r>
            <a:r>
              <a:rPr sz="1400" spc="0" dirty="0">
                <a:latin typeface="Times New Roman"/>
                <a:cs typeface="Times New Roman"/>
              </a:rPr>
              <a:t>c</a:t>
            </a:r>
            <a:r>
              <a:rPr sz="1400" spc="-9" dirty="0">
                <a:latin typeface="Times New Roman"/>
                <a:cs typeface="Times New Roman"/>
              </a:rPr>
              <a:t>a</a:t>
            </a:r>
            <a:r>
              <a:rPr sz="1400" spc="-4" dirty="0">
                <a:latin typeface="Times New Roman"/>
                <a:cs typeface="Times New Roman"/>
              </a:rPr>
              <a:t>t</a:t>
            </a:r>
            <a:r>
              <a:rPr sz="1400" spc="4" dirty="0">
                <a:latin typeface="Times New Roman"/>
                <a:cs typeface="Times New Roman"/>
              </a:rPr>
              <a:t>i</a:t>
            </a:r>
            <a:r>
              <a:rPr sz="1400" spc="-4" dirty="0">
                <a:latin typeface="Times New Roman"/>
                <a:cs typeface="Times New Roman"/>
              </a:rPr>
              <a:t>o</a:t>
            </a:r>
            <a:r>
              <a:rPr sz="1400" spc="0" dirty="0">
                <a:latin typeface="Times New Roman"/>
                <a:cs typeface="Times New Roman"/>
              </a:rPr>
              <a:t>n</a:t>
            </a:r>
            <a:r>
              <a:rPr sz="1400" spc="275" dirty="0">
                <a:latin typeface="Times New Roman"/>
                <a:cs typeface="Times New Roman"/>
              </a:rPr>
              <a:t> </a:t>
            </a:r>
            <a:r>
              <a:rPr sz="1400" spc="4" dirty="0">
                <a:latin typeface="Times New Roman"/>
                <a:cs typeface="Times New Roman"/>
              </a:rPr>
              <a:t>o</a:t>
            </a:r>
            <a:r>
              <a:rPr sz="1400" spc="0" dirty="0">
                <a:latin typeface="Times New Roman"/>
                <a:cs typeface="Times New Roman"/>
              </a:rPr>
              <a:t>f</a:t>
            </a:r>
            <a:r>
              <a:rPr sz="1400" spc="275" dirty="0">
                <a:latin typeface="Times New Roman"/>
                <a:cs typeface="Times New Roman"/>
              </a:rPr>
              <a:t> </a:t>
            </a:r>
            <a:r>
              <a:rPr sz="1400" spc="-9" dirty="0">
                <a:latin typeface="Times New Roman"/>
                <a:cs typeface="Times New Roman"/>
              </a:rPr>
              <a:t>a</a:t>
            </a:r>
            <a:r>
              <a:rPr sz="1400" spc="0" dirty="0">
                <a:latin typeface="Times New Roman"/>
                <a:cs typeface="Times New Roman"/>
              </a:rPr>
              <a:t>n</a:t>
            </a:r>
            <a:r>
              <a:rPr sz="1400" spc="275" dirty="0">
                <a:latin typeface="Times New Roman"/>
                <a:cs typeface="Times New Roman"/>
              </a:rPr>
              <a:t> </a:t>
            </a:r>
            <a:r>
              <a:rPr sz="1400" spc="0" dirty="0">
                <a:latin typeface="Times New Roman"/>
                <a:cs typeface="Times New Roman"/>
              </a:rPr>
              <a:t>a</a:t>
            </a:r>
            <a:r>
              <a:rPr sz="1400" spc="4" dirty="0">
                <a:latin typeface="Times New Roman"/>
                <a:cs typeface="Times New Roman"/>
              </a:rPr>
              <a:t>l</a:t>
            </a:r>
            <a:r>
              <a:rPr sz="1400" spc="-4" dirty="0">
                <a:latin typeface="Times New Roman"/>
                <a:cs typeface="Times New Roman"/>
              </a:rPr>
              <a:t>l</a:t>
            </a:r>
            <a:r>
              <a:rPr sz="1400" spc="4" dirty="0">
                <a:latin typeface="Times New Roman"/>
                <a:cs typeface="Times New Roman"/>
              </a:rPr>
              <a:t>o</a:t>
            </a:r>
            <a:r>
              <a:rPr sz="1400" spc="0" dirty="0">
                <a:latin typeface="Times New Roman"/>
                <a:cs typeface="Times New Roman"/>
              </a:rPr>
              <a:t>y</a:t>
            </a:r>
            <a:r>
              <a:rPr sz="1400" spc="255" dirty="0">
                <a:latin typeface="Times New Roman"/>
                <a:cs typeface="Times New Roman"/>
              </a:rPr>
              <a:t> </a:t>
            </a:r>
            <a:r>
              <a:rPr sz="1400" spc="0" dirty="0">
                <a:latin typeface="Times New Roman"/>
                <a:cs typeface="Times New Roman"/>
              </a:rPr>
              <a:t>can</a:t>
            </a:r>
            <a:r>
              <a:rPr sz="1400" spc="280" dirty="0">
                <a:latin typeface="Times New Roman"/>
                <a:cs typeface="Times New Roman"/>
              </a:rPr>
              <a:t> </a:t>
            </a:r>
            <a:r>
              <a:rPr sz="1400" spc="4" dirty="0">
                <a:latin typeface="Times New Roman"/>
                <a:cs typeface="Times New Roman"/>
              </a:rPr>
              <a:t>b</a:t>
            </a:r>
            <a:r>
              <a:rPr sz="1400" spc="0" dirty="0">
                <a:latin typeface="Times New Roman"/>
                <a:cs typeface="Times New Roman"/>
              </a:rPr>
              <a:t>e</a:t>
            </a:r>
            <a:r>
              <a:rPr sz="1400" spc="305" dirty="0">
                <a:latin typeface="Times New Roman"/>
                <a:cs typeface="Times New Roman"/>
              </a:rPr>
              <a:t> </a:t>
            </a:r>
            <a:r>
              <a:rPr sz="1400" spc="0" dirty="0">
                <a:latin typeface="Times New Roman"/>
                <a:cs typeface="Times New Roman"/>
              </a:rPr>
              <a:t>e</a:t>
            </a:r>
            <a:r>
              <a:rPr sz="1400" spc="-4" dirty="0">
                <a:latin typeface="Times New Roman"/>
                <a:cs typeface="Times New Roman"/>
              </a:rPr>
              <a:t>xp</a:t>
            </a:r>
            <a:r>
              <a:rPr sz="1400" spc="4" dirty="0">
                <a:latin typeface="Times New Roman"/>
                <a:cs typeface="Times New Roman"/>
              </a:rPr>
              <a:t>l</a:t>
            </a:r>
            <a:r>
              <a:rPr sz="1400" spc="-9" dirty="0">
                <a:latin typeface="Times New Roman"/>
                <a:cs typeface="Times New Roman"/>
              </a:rPr>
              <a:t>a</a:t>
            </a:r>
            <a:r>
              <a:rPr sz="1400" spc="4" dirty="0">
                <a:latin typeface="Times New Roman"/>
                <a:cs typeface="Times New Roman"/>
              </a:rPr>
              <a:t>i</a:t>
            </a:r>
            <a:r>
              <a:rPr sz="1400" spc="-4" dirty="0">
                <a:latin typeface="Times New Roman"/>
                <a:cs typeface="Times New Roman"/>
              </a:rPr>
              <a:t>n</a:t>
            </a:r>
            <a:r>
              <a:rPr sz="1400" spc="0" dirty="0">
                <a:latin typeface="Times New Roman"/>
                <a:cs typeface="Times New Roman"/>
              </a:rPr>
              <a:t>ed</a:t>
            </a:r>
            <a:r>
              <a:rPr sz="1400" spc="280" dirty="0">
                <a:latin typeface="Times New Roman"/>
                <a:cs typeface="Times New Roman"/>
              </a:rPr>
              <a:t> </a:t>
            </a:r>
            <a:r>
              <a:rPr sz="1400" spc="-4" dirty="0">
                <a:latin typeface="Times New Roman"/>
                <a:cs typeface="Times New Roman"/>
              </a:rPr>
              <a:t>w</a:t>
            </a:r>
            <a:r>
              <a:rPr sz="1400" spc="4" dirty="0">
                <a:latin typeface="Times New Roman"/>
                <a:cs typeface="Times New Roman"/>
              </a:rPr>
              <a:t>i</a:t>
            </a:r>
            <a:r>
              <a:rPr sz="1400" spc="-4" dirty="0">
                <a:latin typeface="Times New Roman"/>
                <a:cs typeface="Times New Roman"/>
              </a:rPr>
              <a:t>t</a:t>
            </a:r>
            <a:r>
              <a:rPr sz="1400" spc="0" dirty="0">
                <a:latin typeface="Times New Roman"/>
                <a:cs typeface="Times New Roman"/>
              </a:rPr>
              <a:t>h</a:t>
            </a:r>
            <a:r>
              <a:rPr sz="1400" spc="275" dirty="0">
                <a:latin typeface="Times New Roman"/>
                <a:cs typeface="Times New Roman"/>
              </a:rPr>
              <a:t> </a:t>
            </a:r>
            <a:r>
              <a:rPr sz="1400" spc="0" dirty="0">
                <a:latin typeface="Times New Roman"/>
                <a:cs typeface="Times New Roman"/>
              </a:rPr>
              <a:t>ref</a:t>
            </a:r>
            <a:r>
              <a:rPr sz="1400" spc="-9" dirty="0">
                <a:latin typeface="Times New Roman"/>
                <a:cs typeface="Times New Roman"/>
              </a:rPr>
              <a:t>e</a:t>
            </a:r>
            <a:r>
              <a:rPr sz="1400" spc="0" dirty="0">
                <a:latin typeface="Times New Roman"/>
                <a:cs typeface="Times New Roman"/>
              </a:rPr>
              <a:t>re</a:t>
            </a:r>
            <a:r>
              <a:rPr sz="1400" spc="-4" dirty="0">
                <a:latin typeface="Times New Roman"/>
                <a:cs typeface="Times New Roman"/>
              </a:rPr>
              <a:t>n</a:t>
            </a:r>
            <a:r>
              <a:rPr sz="1400" spc="0" dirty="0">
                <a:latin typeface="Times New Roman"/>
                <a:cs typeface="Times New Roman"/>
              </a:rPr>
              <a:t>ce</a:t>
            </a:r>
            <a:r>
              <a:rPr sz="1400" spc="275" dirty="0">
                <a:latin typeface="Times New Roman"/>
                <a:cs typeface="Times New Roman"/>
              </a:rPr>
              <a:t> </a:t>
            </a:r>
            <a:r>
              <a:rPr sz="1400" spc="-4" dirty="0">
                <a:latin typeface="Times New Roman"/>
                <a:cs typeface="Times New Roman"/>
              </a:rPr>
              <a:t>t</a:t>
            </a:r>
            <a:r>
              <a:rPr sz="1400" spc="0" dirty="0">
                <a:latin typeface="Times New Roman"/>
                <a:cs typeface="Times New Roman"/>
              </a:rPr>
              <a:t>o</a:t>
            </a:r>
            <a:r>
              <a:rPr sz="1400" spc="280" dirty="0">
                <a:latin typeface="Times New Roman"/>
                <a:cs typeface="Times New Roman"/>
              </a:rPr>
              <a:t> </a:t>
            </a:r>
            <a:r>
              <a:rPr sz="1400" b="1" spc="0" dirty="0">
                <a:latin typeface="Times New Roman"/>
                <a:cs typeface="Times New Roman"/>
              </a:rPr>
              <a:t>f</a:t>
            </a:r>
            <a:r>
              <a:rPr sz="1400" b="1" spc="4" dirty="0">
                <a:latin typeface="Times New Roman"/>
                <a:cs typeface="Times New Roman"/>
              </a:rPr>
              <a:t>ig</a:t>
            </a:r>
            <a:r>
              <a:rPr sz="1400" b="1" spc="0" dirty="0">
                <a:latin typeface="Times New Roman"/>
                <a:cs typeface="Times New Roman"/>
              </a:rPr>
              <a:t>u</a:t>
            </a:r>
            <a:r>
              <a:rPr sz="1400" b="1" spc="-14" dirty="0">
                <a:latin typeface="Times New Roman"/>
                <a:cs typeface="Times New Roman"/>
              </a:rPr>
              <a:t>r</a:t>
            </a:r>
            <a:r>
              <a:rPr sz="1400" b="1" spc="0" dirty="0">
                <a:latin typeface="Times New Roman"/>
                <a:cs typeface="Times New Roman"/>
              </a:rPr>
              <a:t>e</a:t>
            </a:r>
            <a:r>
              <a:rPr sz="1400" b="1" spc="275" dirty="0">
                <a:latin typeface="Times New Roman"/>
                <a:cs typeface="Times New Roman"/>
              </a:rPr>
              <a:t> </a:t>
            </a:r>
            <a:r>
              <a:rPr sz="1400" b="1" spc="0" dirty="0">
                <a:latin typeface="Times New Roman"/>
                <a:cs typeface="Times New Roman"/>
              </a:rPr>
              <a:t>(B)</a:t>
            </a:r>
            <a:r>
              <a:rPr sz="1400" b="1" spc="285" dirty="0">
                <a:latin typeface="Times New Roman"/>
                <a:cs typeface="Times New Roman"/>
              </a:rPr>
              <a:t> </a:t>
            </a:r>
            <a:r>
              <a:rPr sz="1400" spc="-4" dirty="0">
                <a:latin typeface="Times New Roman"/>
                <a:cs typeface="Times New Roman"/>
              </a:rPr>
              <a:t>w</a:t>
            </a:r>
            <a:r>
              <a:rPr sz="1400" spc="4" dirty="0">
                <a:latin typeface="Times New Roman"/>
                <a:cs typeface="Times New Roman"/>
              </a:rPr>
              <a:t>h</a:t>
            </a:r>
            <a:r>
              <a:rPr sz="1400" spc="-4" dirty="0">
                <a:latin typeface="Times New Roman"/>
                <a:cs typeface="Times New Roman"/>
              </a:rPr>
              <a:t>i</a:t>
            </a:r>
            <a:r>
              <a:rPr sz="1400" spc="-9" dirty="0">
                <a:latin typeface="Times New Roman"/>
                <a:cs typeface="Times New Roman"/>
              </a:rPr>
              <a:t>c</a:t>
            </a:r>
            <a:r>
              <a:rPr sz="1400" spc="0" dirty="0">
                <a:latin typeface="Times New Roman"/>
                <a:cs typeface="Times New Roman"/>
              </a:rPr>
              <a:t>h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9"/>
              </a:spcBef>
            </a:pPr>
            <a:r>
              <a:rPr sz="1400" spc="2" dirty="0">
                <a:latin typeface="Times New Roman"/>
                <a:cs typeface="Times New Roman"/>
              </a:rPr>
              <a:t>shows the phase diagram for a particular alloy system and the cooling curve for a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6"/>
              </a:spcBef>
            </a:pPr>
            <a:r>
              <a:rPr sz="1400" spc="7" dirty="0">
                <a:latin typeface="Times New Roman"/>
                <a:cs typeface="Times New Roman"/>
              </a:rPr>
              <a:t>given  composition.  As  temperature  drops,  freezing  begins  at  the  temperature</a:t>
            </a:r>
            <a:endParaRPr sz="1400">
              <a:latin typeface="Times New Roman"/>
              <a:cs typeface="Times New Roman"/>
            </a:endParaRPr>
          </a:p>
          <a:p>
            <a:pPr marR="30556" algn="r">
              <a:lnSpc>
                <a:spcPct val="95825"/>
              </a:lnSpc>
              <a:spcBef>
                <a:spcPts val="1056"/>
              </a:spcBef>
            </a:pPr>
            <a:r>
              <a:rPr sz="1400" dirty="0">
                <a:latin typeface="Times New Roman"/>
                <a:cs typeface="Times New Roman"/>
              </a:rPr>
              <a:t>4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/>
          <p:nvPr/>
        </p:nvSpPr>
        <p:spPr>
          <a:xfrm>
            <a:off x="1428750" y="3262503"/>
            <a:ext cx="4914138" cy="36144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842516" y="7034784"/>
            <a:ext cx="4058411" cy="23317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902004" y="920018"/>
            <a:ext cx="5995038" cy="510031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1" dirty="0">
                <a:latin typeface="Times New Roman"/>
                <a:cs typeface="Times New Roman"/>
              </a:rPr>
              <a:t>indicated by the liquidus and is completed when the solidus is reached. The start of</a:t>
            </a:r>
            <a:endParaRPr sz="1400">
              <a:latin typeface="Times New Roman"/>
              <a:cs typeface="Times New Roman"/>
            </a:endParaRPr>
          </a:p>
          <a:p>
            <a:pPr marL="12700" marR="26746">
              <a:lnSpc>
                <a:spcPct val="95825"/>
              </a:lnSpc>
              <a:spcBef>
                <a:spcPts val="725"/>
              </a:spcBef>
            </a:pPr>
            <a:r>
              <a:rPr sz="1400" spc="-1" dirty="0">
                <a:latin typeface="Times New Roman"/>
                <a:cs typeface="Times New Roman"/>
              </a:rPr>
              <a:t>freezing is similar to that of the pure metal.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02004" y="1660682"/>
            <a:ext cx="5493857" cy="510031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22" dirty="0">
                <a:latin typeface="Times New Roman"/>
                <a:cs typeface="Times New Roman"/>
              </a:rPr>
              <a:t>2-The composition of the solid which separates first is different from that</a:t>
            </a:r>
            <a:endParaRPr sz="1400">
              <a:latin typeface="Times New Roman"/>
              <a:cs typeface="Times New Roman"/>
            </a:endParaRPr>
          </a:p>
          <a:p>
            <a:pPr marL="12700" marR="26746">
              <a:lnSpc>
                <a:spcPct val="95825"/>
              </a:lnSpc>
              <a:spcBef>
                <a:spcPts val="725"/>
              </a:spcBef>
            </a:pPr>
            <a:r>
              <a:rPr sz="1400" dirty="0">
                <a:latin typeface="Times New Roman"/>
                <a:cs typeface="Times New Roman"/>
              </a:rPr>
              <a:t>liquid.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408085" y="1660682"/>
            <a:ext cx="201211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2" dirty="0">
                <a:latin typeface="Times New Roman"/>
                <a:cs typeface="Times New Roman"/>
              </a:rPr>
              <a:t>of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620985" y="1660682"/>
            <a:ext cx="269860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dirty="0">
                <a:latin typeface="Times New Roman"/>
                <a:cs typeface="Times New Roman"/>
              </a:rPr>
              <a:t>the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02004" y="2401346"/>
            <a:ext cx="5154181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-1" dirty="0">
                <a:latin typeface="Times New Roman"/>
                <a:cs typeface="Times New Roman"/>
              </a:rPr>
              <a:t>3-There may be more than one solid phase crystallizing from the liquid.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71802" y="7042072"/>
            <a:ext cx="3820388" cy="177800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sz="1200" b="1" dirty="0">
                <a:latin typeface="Times New Roman"/>
                <a:cs typeface="Times New Roman"/>
              </a:rPr>
              <a:t>Figure ( A)  Cooling curve for a pure metal during casting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2004" y="7585486"/>
            <a:ext cx="1540785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b="1" spc="0" dirty="0">
                <a:latin typeface="Times New Roman"/>
                <a:cs typeface="Times New Roman"/>
              </a:rPr>
              <a:t>Solidification Mode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46200" y="8015254"/>
            <a:ext cx="5110030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-1" dirty="0">
                <a:latin typeface="Times New Roman"/>
                <a:cs typeface="Times New Roman"/>
              </a:rPr>
              <a:t>Alloys can be classified into three types based on their freezing ranges: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604" y="8430995"/>
            <a:ext cx="4429764" cy="234498"/>
          </a:xfrm>
          <a:prstGeom prst="rect">
            <a:avLst/>
          </a:prstGeom>
        </p:spPr>
        <p:txBody>
          <a:bodyPr wrap="square" lIns="0" tIns="11303" rIns="0" bIns="0" rtlCol="0">
            <a:noAutofit/>
          </a:bodyPr>
          <a:lstStyle/>
          <a:p>
            <a:pPr marL="12700">
              <a:lnSpc>
                <a:spcPts val="1780"/>
              </a:lnSpc>
            </a:pPr>
            <a:r>
              <a:rPr sz="1400" spc="0" dirty="0">
                <a:latin typeface="Symbol"/>
                <a:cs typeface="Symbol"/>
              </a:rPr>
              <a:t></a:t>
            </a:r>
            <a:r>
              <a:rPr sz="1400" spc="0" dirty="0">
                <a:latin typeface="Times New Roman"/>
                <a:cs typeface="Times New Roman"/>
              </a:rPr>
              <a:t>  </a:t>
            </a:r>
            <a:r>
              <a:rPr sz="1400" spc="104" dirty="0">
                <a:latin typeface="Times New Roman"/>
                <a:cs typeface="Times New Roman"/>
              </a:rPr>
              <a:t> </a:t>
            </a:r>
            <a:r>
              <a:rPr sz="1400" spc="0" dirty="0">
                <a:latin typeface="Times New Roman"/>
                <a:cs typeface="Times New Roman"/>
              </a:rPr>
              <a:t>S</a:t>
            </a:r>
            <a:r>
              <a:rPr sz="1400" spc="4" dirty="0">
                <a:latin typeface="Times New Roman"/>
                <a:cs typeface="Times New Roman"/>
              </a:rPr>
              <a:t>h</a:t>
            </a:r>
            <a:r>
              <a:rPr sz="1400" spc="-4" dirty="0">
                <a:latin typeface="Times New Roman"/>
                <a:cs typeface="Times New Roman"/>
              </a:rPr>
              <a:t>o</a:t>
            </a:r>
            <a:r>
              <a:rPr sz="1400" spc="0" dirty="0">
                <a:latin typeface="Times New Roman"/>
                <a:cs typeface="Times New Roman"/>
              </a:rPr>
              <a:t>rt</a:t>
            </a:r>
            <a:r>
              <a:rPr sz="1400" spc="4" dirty="0">
                <a:latin typeface="Times New Roman"/>
                <a:cs typeface="Times New Roman"/>
              </a:rPr>
              <a:t> </a:t>
            </a:r>
            <a:r>
              <a:rPr sz="1400" spc="0" dirty="0">
                <a:latin typeface="Times New Roman"/>
                <a:cs typeface="Times New Roman"/>
              </a:rPr>
              <a:t>f</a:t>
            </a:r>
            <a:r>
              <a:rPr sz="1400" spc="-14" dirty="0">
                <a:latin typeface="Times New Roman"/>
                <a:cs typeface="Times New Roman"/>
              </a:rPr>
              <a:t>r</a:t>
            </a:r>
            <a:r>
              <a:rPr sz="1400" spc="0" dirty="0">
                <a:latin typeface="Times New Roman"/>
                <a:cs typeface="Times New Roman"/>
              </a:rPr>
              <a:t>ee</a:t>
            </a:r>
            <a:r>
              <a:rPr sz="1400" spc="-9" dirty="0">
                <a:latin typeface="Times New Roman"/>
                <a:cs typeface="Times New Roman"/>
              </a:rPr>
              <a:t>z</a:t>
            </a:r>
            <a:r>
              <a:rPr sz="1400" spc="4" dirty="0">
                <a:latin typeface="Times New Roman"/>
                <a:cs typeface="Times New Roman"/>
              </a:rPr>
              <a:t>i</a:t>
            </a:r>
            <a:r>
              <a:rPr sz="1400" spc="-4" dirty="0">
                <a:latin typeface="Times New Roman"/>
                <a:cs typeface="Times New Roman"/>
              </a:rPr>
              <a:t>n</a:t>
            </a:r>
            <a:r>
              <a:rPr sz="1400" spc="0" dirty="0">
                <a:latin typeface="Times New Roman"/>
                <a:cs typeface="Times New Roman"/>
              </a:rPr>
              <a:t>g</a:t>
            </a:r>
            <a:r>
              <a:rPr sz="1400" spc="4" dirty="0">
                <a:latin typeface="Times New Roman"/>
                <a:cs typeface="Times New Roman"/>
              </a:rPr>
              <a:t> </a:t>
            </a:r>
            <a:r>
              <a:rPr sz="1400" spc="0" dirty="0">
                <a:latin typeface="Times New Roman"/>
                <a:cs typeface="Times New Roman"/>
              </a:rPr>
              <a:t>r</a:t>
            </a:r>
            <a:r>
              <a:rPr sz="1400" spc="-14" dirty="0">
                <a:latin typeface="Times New Roman"/>
                <a:cs typeface="Times New Roman"/>
              </a:rPr>
              <a:t>a</a:t>
            </a:r>
            <a:r>
              <a:rPr sz="1400" spc="4" dirty="0">
                <a:latin typeface="Times New Roman"/>
                <a:cs typeface="Times New Roman"/>
              </a:rPr>
              <a:t>n</a:t>
            </a:r>
            <a:r>
              <a:rPr sz="1400" spc="-4" dirty="0">
                <a:latin typeface="Times New Roman"/>
                <a:cs typeface="Times New Roman"/>
              </a:rPr>
              <a:t>g</a:t>
            </a:r>
            <a:r>
              <a:rPr sz="1400" spc="0" dirty="0">
                <a:latin typeface="Times New Roman"/>
                <a:cs typeface="Times New Roman"/>
              </a:rPr>
              <a:t>e :</a:t>
            </a:r>
            <a:r>
              <a:rPr sz="1400" spc="-4" dirty="0">
                <a:latin typeface="Times New Roman"/>
                <a:cs typeface="Times New Roman"/>
              </a:rPr>
              <a:t> </a:t>
            </a:r>
            <a:r>
              <a:rPr sz="1400" spc="0" dirty="0">
                <a:latin typeface="Times New Roman"/>
                <a:cs typeface="Times New Roman"/>
              </a:rPr>
              <a:t>liqu</a:t>
            </a:r>
            <a:r>
              <a:rPr sz="1400" spc="-9" dirty="0">
                <a:latin typeface="Times New Roman"/>
                <a:cs typeface="Times New Roman"/>
              </a:rPr>
              <a:t>i</a:t>
            </a:r>
            <a:r>
              <a:rPr sz="1400" spc="4" dirty="0">
                <a:latin typeface="Times New Roman"/>
                <a:cs typeface="Times New Roman"/>
              </a:rPr>
              <a:t>d</a:t>
            </a:r>
            <a:r>
              <a:rPr sz="1400" spc="-4" dirty="0">
                <a:latin typeface="Times New Roman"/>
                <a:cs typeface="Times New Roman"/>
              </a:rPr>
              <a:t>u</a:t>
            </a:r>
            <a:r>
              <a:rPr sz="1400" spc="14" dirty="0">
                <a:latin typeface="Times New Roman"/>
                <a:cs typeface="Times New Roman"/>
              </a:rPr>
              <a:t>s</a:t>
            </a:r>
            <a:r>
              <a:rPr sz="1400" spc="0" dirty="0">
                <a:latin typeface="Times New Roman"/>
                <a:cs typeface="Times New Roman"/>
              </a:rPr>
              <a:t>- </a:t>
            </a:r>
            <a:r>
              <a:rPr sz="1400" spc="-4" dirty="0">
                <a:latin typeface="Times New Roman"/>
                <a:cs typeface="Times New Roman"/>
              </a:rPr>
              <a:t>t</a:t>
            </a:r>
            <a:r>
              <a:rPr sz="1400" spc="4" dirty="0">
                <a:latin typeface="Times New Roman"/>
                <a:cs typeface="Times New Roman"/>
              </a:rPr>
              <a:t>o</a:t>
            </a:r>
            <a:r>
              <a:rPr sz="1400" spc="0" dirty="0">
                <a:latin typeface="Times New Roman"/>
                <a:cs typeface="Times New Roman"/>
              </a:rPr>
              <a:t>-</a:t>
            </a:r>
            <a:r>
              <a:rPr sz="1400" spc="-14" dirty="0">
                <a:latin typeface="Times New Roman"/>
                <a:cs typeface="Times New Roman"/>
              </a:rPr>
              <a:t> </a:t>
            </a:r>
            <a:r>
              <a:rPr sz="1400" spc="4" dirty="0">
                <a:latin typeface="Times New Roman"/>
                <a:cs typeface="Times New Roman"/>
              </a:rPr>
              <a:t>s</a:t>
            </a:r>
            <a:r>
              <a:rPr sz="1400" spc="-4" dirty="0">
                <a:latin typeface="Times New Roman"/>
                <a:cs typeface="Times New Roman"/>
              </a:rPr>
              <a:t>o</a:t>
            </a:r>
            <a:r>
              <a:rPr sz="1400" spc="4" dirty="0">
                <a:latin typeface="Times New Roman"/>
                <a:cs typeface="Times New Roman"/>
              </a:rPr>
              <a:t>l</a:t>
            </a:r>
            <a:r>
              <a:rPr sz="1400" spc="-4" dirty="0">
                <a:latin typeface="Times New Roman"/>
                <a:cs typeface="Times New Roman"/>
              </a:rPr>
              <a:t>id</a:t>
            </a:r>
            <a:r>
              <a:rPr sz="1400" spc="4" dirty="0">
                <a:latin typeface="Times New Roman"/>
                <a:cs typeface="Times New Roman"/>
              </a:rPr>
              <a:t>u</a:t>
            </a:r>
            <a:r>
              <a:rPr sz="1400" spc="0" dirty="0">
                <a:latin typeface="Times New Roman"/>
                <a:cs typeface="Times New Roman"/>
              </a:rPr>
              <a:t>s</a:t>
            </a:r>
            <a:r>
              <a:rPr sz="1400" spc="-9" dirty="0">
                <a:latin typeface="Times New Roman"/>
                <a:cs typeface="Times New Roman"/>
              </a:rPr>
              <a:t> </a:t>
            </a:r>
            <a:r>
              <a:rPr sz="1400" spc="4" dirty="0">
                <a:latin typeface="Times New Roman"/>
                <a:cs typeface="Times New Roman"/>
              </a:rPr>
              <a:t>i</a:t>
            </a:r>
            <a:r>
              <a:rPr sz="1400" spc="-4" dirty="0">
                <a:latin typeface="Times New Roman"/>
                <a:cs typeface="Times New Roman"/>
              </a:rPr>
              <a:t>n</a:t>
            </a:r>
            <a:r>
              <a:rPr sz="1400" spc="4" dirty="0">
                <a:latin typeface="Times New Roman"/>
                <a:cs typeface="Times New Roman"/>
              </a:rPr>
              <a:t>t</a:t>
            </a:r>
            <a:r>
              <a:rPr sz="1400" spc="0" dirty="0">
                <a:latin typeface="Times New Roman"/>
                <a:cs typeface="Times New Roman"/>
              </a:rPr>
              <a:t>e</a:t>
            </a:r>
            <a:r>
              <a:rPr sz="1400" spc="-9" dirty="0">
                <a:latin typeface="Times New Roman"/>
                <a:cs typeface="Times New Roman"/>
              </a:rPr>
              <a:t>r</a:t>
            </a:r>
            <a:r>
              <a:rPr sz="1400" spc="4" dirty="0">
                <a:latin typeface="Times New Roman"/>
                <a:cs typeface="Times New Roman"/>
              </a:rPr>
              <a:t>v</a:t>
            </a:r>
            <a:r>
              <a:rPr sz="1400" spc="-9" dirty="0">
                <a:latin typeface="Times New Roman"/>
                <a:cs typeface="Times New Roman"/>
              </a:rPr>
              <a:t>a</a:t>
            </a:r>
            <a:r>
              <a:rPr sz="1400" spc="0" dirty="0">
                <a:latin typeface="Times New Roman"/>
                <a:cs typeface="Times New Roman"/>
              </a:rPr>
              <a:t>l</a:t>
            </a:r>
            <a:r>
              <a:rPr sz="1400" spc="4" dirty="0">
                <a:latin typeface="Times New Roman"/>
                <a:cs typeface="Times New Roman"/>
              </a:rPr>
              <a:t> </a:t>
            </a:r>
            <a:r>
              <a:rPr sz="1400" spc="0" dirty="0">
                <a:latin typeface="Times New Roman"/>
                <a:cs typeface="Times New Roman"/>
              </a:rPr>
              <a:t>&lt;</a:t>
            </a:r>
            <a:r>
              <a:rPr sz="1400" spc="-4" dirty="0">
                <a:latin typeface="Times New Roman"/>
                <a:cs typeface="Times New Roman"/>
              </a:rPr>
              <a:t> 5</a:t>
            </a:r>
            <a:r>
              <a:rPr sz="1400" spc="19" dirty="0">
                <a:latin typeface="Times New Roman"/>
                <a:cs typeface="Times New Roman"/>
              </a:rPr>
              <a:t>0</a:t>
            </a:r>
            <a:r>
              <a:rPr sz="1350" spc="-4" baseline="38650" dirty="0">
                <a:latin typeface="Times New Roman"/>
                <a:cs typeface="Times New Roman"/>
              </a:rPr>
              <a:t>o</a:t>
            </a:r>
            <a:r>
              <a:rPr sz="1400" spc="0" dirty="0">
                <a:latin typeface="Times New Roman"/>
                <a:cs typeface="Times New Roman"/>
              </a:rPr>
              <a:t>C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604" y="8877476"/>
            <a:ext cx="4018284" cy="234498"/>
          </a:xfrm>
          <a:prstGeom prst="rect">
            <a:avLst/>
          </a:prstGeom>
        </p:spPr>
        <p:txBody>
          <a:bodyPr wrap="square" lIns="0" tIns="11303" rIns="0" bIns="0" rtlCol="0">
            <a:noAutofit/>
          </a:bodyPr>
          <a:lstStyle/>
          <a:p>
            <a:pPr marL="12700">
              <a:lnSpc>
                <a:spcPts val="1780"/>
              </a:lnSpc>
            </a:pPr>
            <a:r>
              <a:rPr sz="1400" spc="0" dirty="0">
                <a:latin typeface="Symbol"/>
                <a:cs typeface="Symbol"/>
              </a:rPr>
              <a:t></a:t>
            </a:r>
            <a:r>
              <a:rPr sz="1400" spc="0" dirty="0">
                <a:latin typeface="Times New Roman"/>
                <a:cs typeface="Times New Roman"/>
              </a:rPr>
              <a:t>  </a:t>
            </a:r>
            <a:r>
              <a:rPr sz="1400" spc="104" dirty="0">
                <a:latin typeface="Times New Roman"/>
                <a:cs typeface="Times New Roman"/>
              </a:rPr>
              <a:t> </a:t>
            </a:r>
            <a:r>
              <a:rPr sz="1400" spc="0" dirty="0">
                <a:latin typeface="Times New Roman"/>
                <a:cs typeface="Times New Roman"/>
              </a:rPr>
              <a:t>I</a:t>
            </a:r>
            <a:r>
              <a:rPr sz="1400" spc="4" dirty="0">
                <a:latin typeface="Times New Roman"/>
                <a:cs typeface="Times New Roman"/>
              </a:rPr>
              <a:t>n</a:t>
            </a:r>
            <a:r>
              <a:rPr sz="1400" spc="-4" dirty="0">
                <a:latin typeface="Times New Roman"/>
                <a:cs typeface="Times New Roman"/>
              </a:rPr>
              <a:t>t</a:t>
            </a:r>
            <a:r>
              <a:rPr sz="1400" spc="0" dirty="0">
                <a:latin typeface="Times New Roman"/>
                <a:cs typeface="Times New Roman"/>
              </a:rPr>
              <a:t>er</a:t>
            </a:r>
            <a:r>
              <a:rPr sz="1400" spc="-25" dirty="0">
                <a:latin typeface="Times New Roman"/>
                <a:cs typeface="Times New Roman"/>
              </a:rPr>
              <a:t>m</a:t>
            </a:r>
            <a:r>
              <a:rPr sz="1400" spc="0" dirty="0">
                <a:latin typeface="Times New Roman"/>
                <a:cs typeface="Times New Roman"/>
              </a:rPr>
              <a:t>e</a:t>
            </a:r>
            <a:r>
              <a:rPr sz="1400" spc="4" dirty="0">
                <a:latin typeface="Times New Roman"/>
                <a:cs typeface="Times New Roman"/>
              </a:rPr>
              <a:t>di</a:t>
            </a:r>
            <a:r>
              <a:rPr sz="1400" spc="0" dirty="0">
                <a:latin typeface="Times New Roman"/>
                <a:cs typeface="Times New Roman"/>
              </a:rPr>
              <a:t>a</a:t>
            </a:r>
            <a:r>
              <a:rPr sz="1400" spc="4" dirty="0">
                <a:latin typeface="Times New Roman"/>
                <a:cs typeface="Times New Roman"/>
              </a:rPr>
              <a:t>t</a:t>
            </a:r>
            <a:r>
              <a:rPr sz="1400" spc="0" dirty="0">
                <a:latin typeface="Times New Roman"/>
                <a:cs typeface="Times New Roman"/>
              </a:rPr>
              <a:t>e </a:t>
            </a:r>
            <a:r>
              <a:rPr sz="1400" spc="-14" dirty="0">
                <a:latin typeface="Times New Roman"/>
                <a:cs typeface="Times New Roman"/>
              </a:rPr>
              <a:t>f</a:t>
            </a:r>
            <a:r>
              <a:rPr sz="1400" spc="0" dirty="0">
                <a:latin typeface="Times New Roman"/>
                <a:cs typeface="Times New Roman"/>
              </a:rPr>
              <a:t>ree</a:t>
            </a:r>
            <a:r>
              <a:rPr sz="1400" spc="-9" dirty="0">
                <a:latin typeface="Times New Roman"/>
                <a:cs typeface="Times New Roman"/>
              </a:rPr>
              <a:t>z</a:t>
            </a:r>
            <a:r>
              <a:rPr sz="1400" spc="4" dirty="0">
                <a:latin typeface="Times New Roman"/>
                <a:cs typeface="Times New Roman"/>
              </a:rPr>
              <a:t>i</a:t>
            </a:r>
            <a:r>
              <a:rPr sz="1400" spc="-4" dirty="0">
                <a:latin typeface="Times New Roman"/>
                <a:cs typeface="Times New Roman"/>
              </a:rPr>
              <a:t>n</a:t>
            </a:r>
            <a:r>
              <a:rPr sz="1400" spc="0" dirty="0">
                <a:latin typeface="Times New Roman"/>
                <a:cs typeface="Times New Roman"/>
              </a:rPr>
              <a:t>g</a:t>
            </a:r>
            <a:r>
              <a:rPr sz="1400" spc="-4" dirty="0">
                <a:latin typeface="Times New Roman"/>
                <a:cs typeface="Times New Roman"/>
              </a:rPr>
              <a:t> </a:t>
            </a:r>
            <a:r>
              <a:rPr sz="1400" spc="0" dirty="0">
                <a:latin typeface="Times New Roman"/>
                <a:cs typeface="Times New Roman"/>
              </a:rPr>
              <a:t>ra</a:t>
            </a:r>
            <a:r>
              <a:rPr sz="1400" spc="-9" dirty="0">
                <a:latin typeface="Times New Roman"/>
                <a:cs typeface="Times New Roman"/>
              </a:rPr>
              <a:t>n</a:t>
            </a:r>
            <a:r>
              <a:rPr sz="1400" spc="4" dirty="0">
                <a:latin typeface="Times New Roman"/>
                <a:cs typeface="Times New Roman"/>
              </a:rPr>
              <a:t>g</a:t>
            </a:r>
            <a:r>
              <a:rPr sz="1400" spc="0" dirty="0">
                <a:latin typeface="Times New Roman"/>
                <a:cs typeface="Times New Roman"/>
              </a:rPr>
              <a:t>e :</a:t>
            </a:r>
            <a:r>
              <a:rPr sz="1400" spc="-9" dirty="0">
                <a:latin typeface="Times New Roman"/>
                <a:cs typeface="Times New Roman"/>
              </a:rPr>
              <a:t> </a:t>
            </a:r>
            <a:r>
              <a:rPr sz="1400" spc="4" dirty="0">
                <a:latin typeface="Times New Roman"/>
                <a:cs typeface="Times New Roman"/>
              </a:rPr>
              <a:t>i</a:t>
            </a:r>
            <a:r>
              <a:rPr sz="1400" spc="-4" dirty="0">
                <a:latin typeface="Times New Roman"/>
                <a:cs typeface="Times New Roman"/>
              </a:rPr>
              <a:t>n</a:t>
            </a:r>
            <a:r>
              <a:rPr sz="1400" spc="4" dirty="0">
                <a:latin typeface="Times New Roman"/>
                <a:cs typeface="Times New Roman"/>
              </a:rPr>
              <a:t>t</a:t>
            </a:r>
            <a:r>
              <a:rPr sz="1400" spc="0" dirty="0">
                <a:latin typeface="Times New Roman"/>
                <a:cs typeface="Times New Roman"/>
              </a:rPr>
              <a:t>e</a:t>
            </a:r>
            <a:r>
              <a:rPr sz="1400" spc="-9" dirty="0">
                <a:latin typeface="Times New Roman"/>
                <a:cs typeface="Times New Roman"/>
              </a:rPr>
              <a:t>r</a:t>
            </a:r>
            <a:r>
              <a:rPr sz="1400" spc="4" dirty="0">
                <a:latin typeface="Times New Roman"/>
                <a:cs typeface="Times New Roman"/>
              </a:rPr>
              <a:t>v</a:t>
            </a:r>
            <a:r>
              <a:rPr sz="1400" spc="-9" dirty="0">
                <a:latin typeface="Times New Roman"/>
                <a:cs typeface="Times New Roman"/>
              </a:rPr>
              <a:t>a</a:t>
            </a:r>
            <a:r>
              <a:rPr sz="1400" spc="0" dirty="0">
                <a:latin typeface="Times New Roman"/>
                <a:cs typeface="Times New Roman"/>
              </a:rPr>
              <a:t>l</a:t>
            </a:r>
            <a:r>
              <a:rPr sz="1400" spc="4" dirty="0">
                <a:latin typeface="Times New Roman"/>
                <a:cs typeface="Times New Roman"/>
              </a:rPr>
              <a:t> </a:t>
            </a:r>
            <a:r>
              <a:rPr sz="1400" spc="0" dirty="0">
                <a:latin typeface="Times New Roman"/>
                <a:cs typeface="Times New Roman"/>
              </a:rPr>
              <a:t>of</a:t>
            </a:r>
            <a:r>
              <a:rPr sz="1400" spc="-9" dirty="0">
                <a:latin typeface="Times New Roman"/>
                <a:cs typeface="Times New Roman"/>
              </a:rPr>
              <a:t> </a:t>
            </a:r>
            <a:r>
              <a:rPr sz="1400" spc="4" dirty="0">
                <a:latin typeface="Times New Roman"/>
                <a:cs typeface="Times New Roman"/>
              </a:rPr>
              <a:t>5</a:t>
            </a:r>
            <a:r>
              <a:rPr sz="1400" spc="0" dirty="0">
                <a:latin typeface="Times New Roman"/>
                <a:cs typeface="Times New Roman"/>
              </a:rPr>
              <a:t>0</a:t>
            </a:r>
            <a:r>
              <a:rPr sz="1400" spc="-4" dirty="0">
                <a:latin typeface="Times New Roman"/>
                <a:cs typeface="Times New Roman"/>
              </a:rPr>
              <a:t> </a:t>
            </a:r>
            <a:r>
              <a:rPr sz="1400" spc="0" dirty="0">
                <a:latin typeface="Times New Roman"/>
                <a:cs typeface="Times New Roman"/>
              </a:rPr>
              <a:t>to</a:t>
            </a:r>
            <a:r>
              <a:rPr sz="1400" spc="-4" dirty="0">
                <a:latin typeface="Times New Roman"/>
                <a:cs typeface="Times New Roman"/>
              </a:rPr>
              <a:t> </a:t>
            </a:r>
            <a:r>
              <a:rPr sz="1400" spc="4" dirty="0">
                <a:latin typeface="Times New Roman"/>
                <a:cs typeface="Times New Roman"/>
              </a:rPr>
              <a:t>1</a:t>
            </a:r>
            <a:r>
              <a:rPr sz="1400" spc="-4" dirty="0">
                <a:latin typeface="Times New Roman"/>
                <a:cs typeface="Times New Roman"/>
              </a:rPr>
              <a:t>1</a:t>
            </a:r>
            <a:r>
              <a:rPr sz="1400" spc="29" dirty="0">
                <a:latin typeface="Times New Roman"/>
                <a:cs typeface="Times New Roman"/>
              </a:rPr>
              <a:t>0</a:t>
            </a:r>
            <a:r>
              <a:rPr sz="1350" spc="-4" baseline="38650" dirty="0">
                <a:latin typeface="Times New Roman"/>
                <a:cs typeface="Times New Roman"/>
              </a:rPr>
              <a:t>o</a:t>
            </a:r>
            <a:r>
              <a:rPr sz="1400" spc="0" dirty="0">
                <a:latin typeface="Times New Roman"/>
                <a:cs typeface="Times New Roman"/>
              </a:rPr>
              <a:t>C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758178" y="9199351"/>
            <a:ext cx="141300" cy="203708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dirty="0">
                <a:latin typeface="Times New Roman"/>
                <a:cs typeface="Times New Roman"/>
              </a:rPr>
              <a:t>5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/>
          <p:nvPr/>
        </p:nvSpPr>
        <p:spPr>
          <a:xfrm>
            <a:off x="914400" y="1360804"/>
            <a:ext cx="5942838" cy="30765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18972" y="4725924"/>
            <a:ext cx="6030467" cy="5471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130604" y="901165"/>
            <a:ext cx="3041184" cy="234752"/>
          </a:xfrm>
          <a:prstGeom prst="rect">
            <a:avLst/>
          </a:prstGeom>
        </p:spPr>
        <p:txBody>
          <a:bodyPr wrap="square" lIns="0" tIns="11303" rIns="0" bIns="0" rtlCol="0">
            <a:noAutofit/>
          </a:bodyPr>
          <a:lstStyle/>
          <a:p>
            <a:pPr marL="12700">
              <a:lnSpc>
                <a:spcPts val="1780"/>
              </a:lnSpc>
            </a:pPr>
            <a:r>
              <a:rPr sz="1400" spc="0" dirty="0">
                <a:latin typeface="Symbol"/>
                <a:cs typeface="Symbol"/>
              </a:rPr>
              <a:t></a:t>
            </a:r>
            <a:r>
              <a:rPr sz="1400" spc="0" dirty="0">
                <a:latin typeface="Times New Roman"/>
                <a:cs typeface="Times New Roman"/>
              </a:rPr>
              <a:t>  </a:t>
            </a:r>
            <a:r>
              <a:rPr sz="1400" spc="104" dirty="0">
                <a:latin typeface="Times New Roman"/>
                <a:cs typeface="Times New Roman"/>
              </a:rPr>
              <a:t> </a:t>
            </a:r>
            <a:r>
              <a:rPr sz="1400" spc="-4" dirty="0">
                <a:latin typeface="Times New Roman"/>
                <a:cs typeface="Times New Roman"/>
              </a:rPr>
              <a:t>L</a:t>
            </a:r>
            <a:r>
              <a:rPr sz="1400" spc="4" dirty="0">
                <a:latin typeface="Times New Roman"/>
                <a:cs typeface="Times New Roman"/>
              </a:rPr>
              <a:t>o</a:t>
            </a:r>
            <a:r>
              <a:rPr sz="1400" spc="-4" dirty="0">
                <a:latin typeface="Times New Roman"/>
                <a:cs typeface="Times New Roman"/>
              </a:rPr>
              <a:t>n</a:t>
            </a:r>
            <a:r>
              <a:rPr sz="1400" spc="0" dirty="0">
                <a:latin typeface="Times New Roman"/>
                <a:cs typeface="Times New Roman"/>
              </a:rPr>
              <a:t>g</a:t>
            </a:r>
            <a:r>
              <a:rPr sz="1400" spc="4" dirty="0">
                <a:latin typeface="Times New Roman"/>
                <a:cs typeface="Times New Roman"/>
              </a:rPr>
              <a:t> </a:t>
            </a:r>
            <a:r>
              <a:rPr sz="1400" spc="0" dirty="0">
                <a:latin typeface="Times New Roman"/>
                <a:cs typeface="Times New Roman"/>
              </a:rPr>
              <a:t>free</a:t>
            </a:r>
            <a:r>
              <a:rPr sz="1400" spc="-14" dirty="0">
                <a:latin typeface="Times New Roman"/>
                <a:cs typeface="Times New Roman"/>
              </a:rPr>
              <a:t>z</a:t>
            </a:r>
            <a:r>
              <a:rPr sz="1400" spc="-4" dirty="0">
                <a:latin typeface="Times New Roman"/>
                <a:cs typeface="Times New Roman"/>
              </a:rPr>
              <a:t>i</a:t>
            </a:r>
            <a:r>
              <a:rPr sz="1400" spc="4" dirty="0">
                <a:latin typeface="Times New Roman"/>
                <a:cs typeface="Times New Roman"/>
              </a:rPr>
              <a:t>n</a:t>
            </a:r>
            <a:r>
              <a:rPr sz="1400" spc="0" dirty="0">
                <a:latin typeface="Times New Roman"/>
                <a:cs typeface="Times New Roman"/>
              </a:rPr>
              <a:t>g</a:t>
            </a:r>
            <a:r>
              <a:rPr sz="1400" spc="4" dirty="0">
                <a:latin typeface="Times New Roman"/>
                <a:cs typeface="Times New Roman"/>
              </a:rPr>
              <a:t> </a:t>
            </a:r>
            <a:r>
              <a:rPr sz="1400" spc="-14" dirty="0">
                <a:latin typeface="Times New Roman"/>
                <a:cs typeface="Times New Roman"/>
              </a:rPr>
              <a:t>r</a:t>
            </a:r>
            <a:r>
              <a:rPr sz="1400" spc="0" dirty="0">
                <a:latin typeface="Times New Roman"/>
                <a:cs typeface="Times New Roman"/>
              </a:rPr>
              <a:t>a</a:t>
            </a:r>
            <a:r>
              <a:rPr sz="1400" spc="-4" dirty="0">
                <a:latin typeface="Times New Roman"/>
                <a:cs typeface="Times New Roman"/>
              </a:rPr>
              <a:t>n</a:t>
            </a:r>
            <a:r>
              <a:rPr sz="1400" spc="4" dirty="0">
                <a:latin typeface="Times New Roman"/>
                <a:cs typeface="Times New Roman"/>
              </a:rPr>
              <a:t>g</a:t>
            </a:r>
            <a:r>
              <a:rPr sz="1400" spc="0" dirty="0">
                <a:latin typeface="Times New Roman"/>
                <a:cs typeface="Times New Roman"/>
              </a:rPr>
              <a:t>e</a:t>
            </a:r>
            <a:r>
              <a:rPr sz="1400" spc="-14" dirty="0">
                <a:latin typeface="Times New Roman"/>
                <a:cs typeface="Times New Roman"/>
              </a:rPr>
              <a:t> </a:t>
            </a:r>
            <a:r>
              <a:rPr sz="1400" spc="0" dirty="0">
                <a:latin typeface="Times New Roman"/>
                <a:cs typeface="Times New Roman"/>
              </a:rPr>
              <a:t>:</a:t>
            </a:r>
            <a:r>
              <a:rPr sz="1400" spc="-4" dirty="0">
                <a:latin typeface="Times New Roman"/>
                <a:cs typeface="Times New Roman"/>
              </a:rPr>
              <a:t> </a:t>
            </a:r>
            <a:r>
              <a:rPr sz="1400" spc="0" dirty="0">
                <a:latin typeface="Times New Roman"/>
                <a:cs typeface="Times New Roman"/>
              </a:rPr>
              <a:t>inte</a:t>
            </a:r>
            <a:r>
              <a:rPr sz="1400" spc="-9" dirty="0">
                <a:latin typeface="Times New Roman"/>
                <a:cs typeface="Times New Roman"/>
              </a:rPr>
              <a:t>r</a:t>
            </a:r>
            <a:r>
              <a:rPr sz="1400" spc="4" dirty="0">
                <a:latin typeface="Times New Roman"/>
                <a:cs typeface="Times New Roman"/>
              </a:rPr>
              <a:t>v</a:t>
            </a:r>
            <a:r>
              <a:rPr sz="1400" spc="0" dirty="0">
                <a:latin typeface="Times New Roman"/>
                <a:cs typeface="Times New Roman"/>
              </a:rPr>
              <a:t>al</a:t>
            </a:r>
            <a:r>
              <a:rPr sz="1400" spc="-9" dirty="0">
                <a:latin typeface="Times New Roman"/>
                <a:cs typeface="Times New Roman"/>
              </a:rPr>
              <a:t> </a:t>
            </a:r>
            <a:r>
              <a:rPr sz="1400" spc="0" dirty="0">
                <a:latin typeface="Times New Roman"/>
                <a:cs typeface="Times New Roman"/>
              </a:rPr>
              <a:t>&gt; </a:t>
            </a:r>
            <a:r>
              <a:rPr sz="1400" spc="-9" dirty="0">
                <a:latin typeface="Times New Roman"/>
                <a:cs typeface="Times New Roman"/>
              </a:rPr>
              <a:t>1</a:t>
            </a:r>
            <a:r>
              <a:rPr sz="1400" spc="4" dirty="0">
                <a:latin typeface="Times New Roman"/>
                <a:cs typeface="Times New Roman"/>
              </a:rPr>
              <a:t>1</a:t>
            </a:r>
            <a:r>
              <a:rPr sz="1400" spc="9" dirty="0">
                <a:latin typeface="Times New Roman"/>
                <a:cs typeface="Times New Roman"/>
              </a:rPr>
              <a:t>0</a:t>
            </a:r>
            <a:r>
              <a:rPr sz="1350" spc="4" baseline="38650" dirty="0">
                <a:latin typeface="Times New Roman"/>
                <a:cs typeface="Times New Roman"/>
              </a:rPr>
              <a:t>o</a:t>
            </a:r>
            <a:r>
              <a:rPr sz="1400" spc="0" dirty="0">
                <a:latin typeface="Times New Roman"/>
                <a:cs typeface="Times New Roman"/>
              </a:rPr>
              <a:t>C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65072" y="4732958"/>
            <a:ext cx="5747435" cy="441511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algn="ctr">
              <a:lnSpc>
                <a:spcPts val="1325"/>
              </a:lnSpc>
            </a:pPr>
            <a:r>
              <a:rPr sz="1200" b="1" spc="0" dirty="0">
                <a:latin typeface="Times New Roman"/>
                <a:cs typeface="Times New Roman"/>
              </a:rPr>
              <a:t>Figure (B) (a) Phase diagram for a copper-nickel alloy system and (b) associated cooling</a:t>
            </a:r>
            <a:endParaRPr sz="1200">
              <a:latin typeface="Times New Roman"/>
              <a:cs typeface="Times New Roman"/>
            </a:endParaRPr>
          </a:p>
          <a:p>
            <a:pPr marL="1047676" marR="1056473" algn="ctr">
              <a:lnSpc>
                <a:spcPct val="95825"/>
              </a:lnSpc>
              <a:spcBef>
                <a:spcPts val="629"/>
              </a:spcBef>
            </a:pPr>
            <a:r>
              <a:rPr sz="1200" b="1" spc="0" dirty="0">
                <a:latin typeface="Times New Roman"/>
                <a:cs typeface="Times New Roman"/>
              </a:rPr>
              <a:t>curve for a 50%Ni-50%Cu composition during casting.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2004" y="5577997"/>
            <a:ext cx="5990608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12" dirty="0">
                <a:latin typeface="Times New Roman"/>
                <a:cs typeface="Times New Roman"/>
              </a:rPr>
              <a:t>The first group consists of the pure metals and alloys which are 100% eutectic, in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2004" y="5884321"/>
            <a:ext cx="855780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-4" dirty="0">
                <a:latin typeface="Times New Roman"/>
                <a:cs typeface="Times New Roman"/>
              </a:rPr>
              <a:t>w</a:t>
            </a:r>
            <a:r>
              <a:rPr sz="1400" spc="4" dirty="0">
                <a:latin typeface="Times New Roman"/>
                <a:cs typeface="Times New Roman"/>
              </a:rPr>
              <a:t>hi</a:t>
            </a:r>
            <a:r>
              <a:rPr sz="1400" spc="-9" dirty="0">
                <a:latin typeface="Times New Roman"/>
                <a:cs typeface="Times New Roman"/>
              </a:rPr>
              <a:t>c</a:t>
            </a:r>
            <a:r>
              <a:rPr sz="1400" spc="0" dirty="0">
                <a:latin typeface="Times New Roman"/>
                <a:cs typeface="Times New Roman"/>
              </a:rPr>
              <a:t>h  </a:t>
            </a:r>
            <a:r>
              <a:rPr sz="1400" spc="139" dirty="0">
                <a:latin typeface="Times New Roman"/>
                <a:cs typeface="Times New Roman"/>
              </a:rPr>
              <a:t> </a:t>
            </a:r>
            <a:r>
              <a:rPr sz="1400" spc="4" dirty="0">
                <a:latin typeface="Times New Roman"/>
                <a:cs typeface="Times New Roman"/>
              </a:rPr>
              <a:t>t</a:t>
            </a:r>
            <a:r>
              <a:rPr sz="1400" spc="-4" dirty="0">
                <a:latin typeface="Times New Roman"/>
                <a:cs typeface="Times New Roman"/>
              </a:rPr>
              <a:t>h</a:t>
            </a:r>
            <a:r>
              <a:rPr sz="1400" spc="0" dirty="0">
                <a:latin typeface="Times New Roman"/>
                <a:cs typeface="Times New Roman"/>
              </a:rPr>
              <a:t>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59026" y="5884321"/>
            <a:ext cx="3923034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0" dirty="0">
                <a:latin typeface="Times New Roman"/>
                <a:cs typeface="Times New Roman"/>
              </a:rPr>
              <a:t>fr</a:t>
            </a:r>
            <a:r>
              <a:rPr sz="1400" spc="-9" dirty="0">
                <a:latin typeface="Times New Roman"/>
                <a:cs typeface="Times New Roman"/>
              </a:rPr>
              <a:t>e</a:t>
            </a:r>
            <a:r>
              <a:rPr sz="1400" spc="0" dirty="0">
                <a:latin typeface="Times New Roman"/>
                <a:cs typeface="Times New Roman"/>
              </a:rPr>
              <a:t>ez</a:t>
            </a:r>
            <a:r>
              <a:rPr sz="1400" spc="-4" dirty="0">
                <a:latin typeface="Times New Roman"/>
                <a:cs typeface="Times New Roman"/>
              </a:rPr>
              <a:t>in</a:t>
            </a:r>
            <a:r>
              <a:rPr sz="1400" spc="0" dirty="0">
                <a:latin typeface="Times New Roman"/>
                <a:cs typeface="Times New Roman"/>
              </a:rPr>
              <a:t>g  </a:t>
            </a:r>
            <a:r>
              <a:rPr sz="1400" spc="144" dirty="0">
                <a:latin typeface="Times New Roman"/>
                <a:cs typeface="Times New Roman"/>
              </a:rPr>
              <a:t> </a:t>
            </a:r>
            <a:r>
              <a:rPr sz="1400" spc="0" dirty="0">
                <a:latin typeface="Times New Roman"/>
                <a:cs typeface="Times New Roman"/>
              </a:rPr>
              <a:t>ra</a:t>
            </a:r>
            <a:r>
              <a:rPr sz="1400" spc="-4" dirty="0">
                <a:latin typeface="Times New Roman"/>
                <a:cs typeface="Times New Roman"/>
              </a:rPr>
              <a:t>n</a:t>
            </a:r>
            <a:r>
              <a:rPr sz="1400" spc="4" dirty="0">
                <a:latin typeface="Times New Roman"/>
                <a:cs typeface="Times New Roman"/>
              </a:rPr>
              <a:t>g</a:t>
            </a:r>
            <a:r>
              <a:rPr sz="1400" spc="0" dirty="0">
                <a:latin typeface="Times New Roman"/>
                <a:cs typeface="Times New Roman"/>
              </a:rPr>
              <a:t>e  </a:t>
            </a:r>
            <a:r>
              <a:rPr sz="1400" spc="139" dirty="0">
                <a:latin typeface="Times New Roman"/>
                <a:cs typeface="Times New Roman"/>
              </a:rPr>
              <a:t> </a:t>
            </a:r>
            <a:r>
              <a:rPr sz="1400" spc="0" dirty="0">
                <a:latin typeface="Times New Roman"/>
                <a:cs typeface="Times New Roman"/>
              </a:rPr>
              <a:t>a</a:t>
            </a:r>
            <a:r>
              <a:rPr sz="1400" spc="-4" dirty="0">
                <a:latin typeface="Times New Roman"/>
                <a:cs typeface="Times New Roman"/>
              </a:rPr>
              <a:t>p</a:t>
            </a:r>
            <a:r>
              <a:rPr sz="1400" spc="4" dirty="0">
                <a:latin typeface="Times New Roman"/>
                <a:cs typeface="Times New Roman"/>
              </a:rPr>
              <a:t>p</a:t>
            </a:r>
            <a:r>
              <a:rPr sz="1400" spc="-9" dirty="0">
                <a:latin typeface="Times New Roman"/>
                <a:cs typeface="Times New Roman"/>
              </a:rPr>
              <a:t>r</a:t>
            </a:r>
            <a:r>
              <a:rPr sz="1400" spc="4" dirty="0">
                <a:latin typeface="Times New Roman"/>
                <a:cs typeface="Times New Roman"/>
              </a:rPr>
              <a:t>o</a:t>
            </a:r>
            <a:r>
              <a:rPr sz="1400" spc="0" dirty="0">
                <a:latin typeface="Times New Roman"/>
                <a:cs typeface="Times New Roman"/>
              </a:rPr>
              <a:t>a</a:t>
            </a:r>
            <a:r>
              <a:rPr sz="1400" spc="-9" dirty="0">
                <a:latin typeface="Times New Roman"/>
                <a:cs typeface="Times New Roman"/>
              </a:rPr>
              <a:t>c</a:t>
            </a:r>
            <a:r>
              <a:rPr sz="1400" spc="4" dirty="0">
                <a:latin typeface="Times New Roman"/>
                <a:cs typeface="Times New Roman"/>
              </a:rPr>
              <a:t>h</a:t>
            </a:r>
            <a:r>
              <a:rPr sz="1400" spc="-9" dirty="0">
                <a:latin typeface="Times New Roman"/>
                <a:cs typeface="Times New Roman"/>
              </a:rPr>
              <a:t>e</a:t>
            </a:r>
            <a:r>
              <a:rPr sz="1400" spc="0" dirty="0">
                <a:latin typeface="Times New Roman"/>
                <a:cs typeface="Times New Roman"/>
              </a:rPr>
              <a:t>s  </a:t>
            </a:r>
            <a:r>
              <a:rPr sz="1400" spc="144" dirty="0">
                <a:latin typeface="Times New Roman"/>
                <a:cs typeface="Times New Roman"/>
              </a:rPr>
              <a:t> </a:t>
            </a:r>
            <a:r>
              <a:rPr sz="1400" spc="0" dirty="0">
                <a:latin typeface="Times New Roman"/>
                <a:cs typeface="Times New Roman"/>
              </a:rPr>
              <a:t>ze</a:t>
            </a:r>
            <a:r>
              <a:rPr sz="1400" spc="-9" dirty="0">
                <a:latin typeface="Times New Roman"/>
                <a:cs typeface="Times New Roman"/>
              </a:rPr>
              <a:t>r</a:t>
            </a:r>
            <a:r>
              <a:rPr sz="1400" spc="4" dirty="0">
                <a:latin typeface="Times New Roman"/>
                <a:cs typeface="Times New Roman"/>
              </a:rPr>
              <a:t>o</a:t>
            </a:r>
            <a:r>
              <a:rPr sz="1400" spc="0" dirty="0">
                <a:latin typeface="Times New Roman"/>
                <a:cs typeface="Times New Roman"/>
              </a:rPr>
              <a:t>,  </a:t>
            </a:r>
            <a:r>
              <a:rPr sz="1400" spc="144" dirty="0">
                <a:latin typeface="Times New Roman"/>
                <a:cs typeface="Times New Roman"/>
              </a:rPr>
              <a:t> </a:t>
            </a:r>
            <a:r>
              <a:rPr sz="1400" spc="-4" dirty="0">
                <a:latin typeface="Times New Roman"/>
                <a:cs typeface="Times New Roman"/>
              </a:rPr>
              <a:t>t</a:t>
            </a:r>
            <a:r>
              <a:rPr sz="1400" spc="4" dirty="0">
                <a:latin typeface="Times New Roman"/>
                <a:cs typeface="Times New Roman"/>
              </a:rPr>
              <a:t>h</a:t>
            </a:r>
            <a:r>
              <a:rPr sz="1400" spc="0" dirty="0">
                <a:latin typeface="Times New Roman"/>
                <a:cs typeface="Times New Roman"/>
              </a:rPr>
              <a:t>e  </a:t>
            </a:r>
            <a:r>
              <a:rPr sz="1400" spc="139" dirty="0">
                <a:latin typeface="Times New Roman"/>
                <a:cs typeface="Times New Roman"/>
              </a:rPr>
              <a:t> </a:t>
            </a:r>
            <a:r>
              <a:rPr sz="1400" spc="-4" dirty="0">
                <a:latin typeface="Times New Roman"/>
                <a:cs typeface="Times New Roman"/>
              </a:rPr>
              <a:t>s</a:t>
            </a:r>
            <a:r>
              <a:rPr sz="1400" spc="4" dirty="0">
                <a:latin typeface="Times New Roman"/>
                <a:cs typeface="Times New Roman"/>
              </a:rPr>
              <a:t>o</a:t>
            </a:r>
            <a:r>
              <a:rPr sz="1400" spc="-4" dirty="0">
                <a:latin typeface="Times New Roman"/>
                <a:cs typeface="Times New Roman"/>
              </a:rPr>
              <a:t>li</a:t>
            </a:r>
            <a:r>
              <a:rPr sz="1400" spc="4" dirty="0">
                <a:latin typeface="Times New Roman"/>
                <a:cs typeface="Times New Roman"/>
              </a:rPr>
              <a:t>di</a:t>
            </a:r>
            <a:r>
              <a:rPr sz="1400" spc="-9" dirty="0">
                <a:latin typeface="Times New Roman"/>
                <a:cs typeface="Times New Roman"/>
              </a:rPr>
              <a:t>f</a:t>
            </a:r>
            <a:r>
              <a:rPr sz="1400" spc="-19" dirty="0">
                <a:latin typeface="Times New Roman"/>
                <a:cs typeface="Times New Roman"/>
              </a:rPr>
              <a:t>y</a:t>
            </a:r>
            <a:r>
              <a:rPr sz="1400" spc="4" dirty="0">
                <a:latin typeface="Times New Roman"/>
                <a:cs typeface="Times New Roman"/>
              </a:rPr>
              <a:t>in</a:t>
            </a:r>
            <a:r>
              <a:rPr sz="1400" spc="0" dirty="0">
                <a:latin typeface="Times New Roman"/>
                <a:cs typeface="Times New Roman"/>
              </a:rPr>
              <a:t>g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882724" y="5884321"/>
            <a:ext cx="1012691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0" dirty="0">
                <a:latin typeface="Times New Roman"/>
                <a:cs typeface="Times New Roman"/>
              </a:rPr>
              <a:t>c</a:t>
            </a:r>
            <a:r>
              <a:rPr sz="1400" spc="-9" dirty="0">
                <a:latin typeface="Times New Roman"/>
                <a:cs typeface="Times New Roman"/>
              </a:rPr>
              <a:t>a</a:t>
            </a:r>
            <a:r>
              <a:rPr sz="1400" spc="4" dirty="0">
                <a:latin typeface="Times New Roman"/>
                <a:cs typeface="Times New Roman"/>
              </a:rPr>
              <a:t>s</a:t>
            </a:r>
            <a:r>
              <a:rPr sz="1400" spc="-4" dirty="0">
                <a:latin typeface="Times New Roman"/>
                <a:cs typeface="Times New Roman"/>
              </a:rPr>
              <a:t>ti</a:t>
            </a:r>
            <a:r>
              <a:rPr sz="1400" spc="4" dirty="0">
                <a:latin typeface="Times New Roman"/>
                <a:cs typeface="Times New Roman"/>
              </a:rPr>
              <a:t>n</a:t>
            </a:r>
            <a:r>
              <a:rPr sz="1400" spc="0" dirty="0">
                <a:latin typeface="Times New Roman"/>
                <a:cs typeface="Times New Roman"/>
              </a:rPr>
              <a:t>g  </a:t>
            </a:r>
            <a:r>
              <a:rPr sz="1400" spc="144" dirty="0">
                <a:latin typeface="Times New Roman"/>
                <a:cs typeface="Times New Roman"/>
              </a:rPr>
              <a:t> </a:t>
            </a:r>
            <a:r>
              <a:rPr sz="1400" spc="-4" dirty="0">
                <a:latin typeface="Times New Roman"/>
                <a:cs typeface="Times New Roman"/>
              </a:rPr>
              <a:t>w</a:t>
            </a:r>
            <a:r>
              <a:rPr sz="1400" spc="0" dirty="0">
                <a:latin typeface="Times New Roman"/>
                <a:cs typeface="Times New Roman"/>
              </a:rPr>
              <a:t>a</a:t>
            </a:r>
            <a:r>
              <a:rPr sz="1400" spc="-4" dirty="0">
                <a:latin typeface="Times New Roman"/>
                <a:cs typeface="Times New Roman"/>
              </a:rPr>
              <a:t>l</a:t>
            </a:r>
            <a:r>
              <a:rPr sz="1400" spc="0" dirty="0">
                <a:latin typeface="Times New Roman"/>
                <a:cs typeface="Times New Roman"/>
              </a:rPr>
              <a:t>l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6192169"/>
            <a:ext cx="5989838" cy="2657678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 marR="11856" algn="just">
              <a:lnSpc>
                <a:spcPts val="1535"/>
              </a:lnSpc>
            </a:pPr>
            <a:r>
              <a:rPr sz="1400" spc="21" dirty="0">
                <a:latin typeface="Times New Roman"/>
                <a:cs typeface="Times New Roman"/>
              </a:rPr>
              <a:t>(solidification front)  progresses inward as a plane front and is almost smooth as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15"/>
              </a:lnSpc>
              <a:spcBef>
                <a:spcPts val="725"/>
              </a:spcBef>
            </a:pPr>
            <a:r>
              <a:rPr sz="1400" spc="0" dirty="0">
                <a:latin typeface="Times New Roman"/>
                <a:cs typeface="Times New Roman"/>
              </a:rPr>
              <a:t>shown in </a:t>
            </a:r>
            <a:r>
              <a:rPr sz="1400" b="1" spc="0" dirty="0">
                <a:latin typeface="Times New Roman"/>
                <a:cs typeface="Times New Roman"/>
              </a:rPr>
              <a:t>figure (C)</a:t>
            </a:r>
            <a:r>
              <a:rPr sz="1400" spc="0" dirty="0">
                <a:latin typeface="Times New Roman"/>
                <a:cs typeface="Times New Roman"/>
              </a:rPr>
              <a:t>. Short freezing range alloys are closely similar but in these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15"/>
              </a:lnSpc>
              <a:spcBef>
                <a:spcPts val="807"/>
              </a:spcBef>
            </a:pPr>
            <a:r>
              <a:rPr sz="1400" spc="2" dirty="0">
                <a:latin typeface="Times New Roman"/>
                <a:cs typeface="Times New Roman"/>
              </a:rPr>
              <a:t>instances the front is not perfectly plain but is serrated as illustrated in </a:t>
            </a:r>
            <a:r>
              <a:rPr sz="1400" b="1" spc="2" dirty="0">
                <a:latin typeface="Times New Roman"/>
                <a:cs typeface="Times New Roman"/>
              </a:rPr>
              <a:t>figure (D)</a:t>
            </a:r>
            <a:r>
              <a:rPr sz="1400" spc="2" dirty="0">
                <a:latin typeface="Times New Roman"/>
                <a:cs typeface="Times New Roman"/>
              </a:rPr>
              <a:t>,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7"/>
              </a:spcBef>
            </a:pPr>
            <a:r>
              <a:rPr sz="1400" spc="1" dirty="0">
                <a:latin typeface="Times New Roman"/>
                <a:cs typeface="Times New Roman"/>
              </a:rPr>
              <a:t>which shows a strong tendency toward skin formation, and the front of the crystals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0" dirty="0">
                <a:latin typeface="Times New Roman"/>
                <a:cs typeface="Times New Roman"/>
              </a:rPr>
              <a:t>solidifying inward (start of freeze) will not advance much faster than their bases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0" dirty="0">
                <a:latin typeface="Times New Roman"/>
                <a:cs typeface="Times New Roman"/>
              </a:rPr>
              <a:t>(end of freeze). Such relative, short crystalline growth helps keep liquid feed metal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0" dirty="0">
                <a:latin typeface="Times New Roman"/>
                <a:cs typeface="Times New Roman"/>
              </a:rPr>
              <a:t>in contact with all solidifying surfaces. Such strong progressive solidification in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29" dirty="0">
                <a:latin typeface="Times New Roman"/>
                <a:cs typeface="Times New Roman"/>
              </a:rPr>
              <a:t>these  short  freezing  range  alloys  promotes  the  development  of  directional</a:t>
            </a:r>
            <a:endParaRPr sz="1400">
              <a:latin typeface="Times New Roman"/>
              <a:cs typeface="Times New Roman"/>
            </a:endParaRPr>
          </a:p>
          <a:p>
            <a:pPr marL="12700" marR="37449" algn="just">
              <a:lnSpc>
                <a:spcPct val="95825"/>
              </a:lnSpc>
              <a:spcBef>
                <a:spcPts val="839"/>
              </a:spcBef>
            </a:pPr>
            <a:r>
              <a:rPr sz="1400" spc="0" dirty="0">
                <a:latin typeface="Times New Roman"/>
                <a:cs typeface="Times New Roman"/>
              </a:rPr>
              <a:t>solidification along any temperature gradients in the solidifying casting </a:t>
            </a:r>
            <a:r>
              <a:rPr sz="1400" b="1" spc="0" dirty="0">
                <a:latin typeface="Times New Roman"/>
                <a:cs typeface="Times New Roman"/>
              </a:rPr>
              <a:t>figure (D)</a:t>
            </a:r>
            <a:r>
              <a:rPr sz="1400" spc="0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758178" y="9199351"/>
            <a:ext cx="141300" cy="203708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dirty="0">
                <a:latin typeface="Times New Roman"/>
                <a:cs typeface="Times New Roman"/>
              </a:rPr>
              <a:t>6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902004" y="920018"/>
            <a:ext cx="5989397" cy="7565644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 marR="11581" algn="just">
              <a:lnSpc>
                <a:spcPts val="1535"/>
              </a:lnSpc>
            </a:pPr>
            <a:r>
              <a:rPr sz="1400" spc="36" dirty="0">
                <a:latin typeface="Times New Roman"/>
                <a:cs typeface="Times New Roman"/>
              </a:rPr>
              <a:t>For long freezing range alloys, the development of directional solidification is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725"/>
              </a:spcBef>
            </a:pPr>
            <a:r>
              <a:rPr sz="1400" spc="2" dirty="0">
                <a:latin typeface="Times New Roman"/>
                <a:cs typeface="Times New Roman"/>
              </a:rPr>
              <a:t>difficult. Although a thin skin may initially form on the mold walls, almost as soon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2" dirty="0">
                <a:latin typeface="Times New Roman"/>
                <a:cs typeface="Times New Roman"/>
              </a:rPr>
              <a:t>as the crystallites are formed, their growth becomes drastically inhibited. The first-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0" dirty="0">
                <a:latin typeface="Times New Roman"/>
                <a:cs typeface="Times New Roman"/>
              </a:rPr>
              <a:t>formed crystals are much lower in alloying elements than the liquid metal from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-4" dirty="0">
                <a:latin typeface="Times New Roman"/>
                <a:cs typeface="Times New Roman"/>
              </a:rPr>
              <a:t>w</a:t>
            </a:r>
            <a:r>
              <a:rPr sz="1400" spc="4" dirty="0">
                <a:latin typeface="Times New Roman"/>
                <a:cs typeface="Times New Roman"/>
              </a:rPr>
              <a:t>hi</a:t>
            </a:r>
            <a:r>
              <a:rPr sz="1400" spc="-9" dirty="0">
                <a:latin typeface="Times New Roman"/>
                <a:cs typeface="Times New Roman"/>
              </a:rPr>
              <a:t>c</a:t>
            </a:r>
            <a:r>
              <a:rPr sz="1400" spc="0" dirty="0">
                <a:latin typeface="Times New Roman"/>
                <a:cs typeface="Times New Roman"/>
              </a:rPr>
              <a:t>h</a:t>
            </a:r>
            <a:r>
              <a:rPr sz="1400" spc="119" dirty="0">
                <a:latin typeface="Times New Roman"/>
                <a:cs typeface="Times New Roman"/>
              </a:rPr>
              <a:t> </a:t>
            </a:r>
            <a:r>
              <a:rPr sz="1400" spc="-4" dirty="0">
                <a:latin typeface="Times New Roman"/>
                <a:cs typeface="Times New Roman"/>
              </a:rPr>
              <a:t>t</a:t>
            </a:r>
            <a:r>
              <a:rPr sz="1400" spc="4" dirty="0">
                <a:latin typeface="Times New Roman"/>
                <a:cs typeface="Times New Roman"/>
              </a:rPr>
              <a:t>h</a:t>
            </a:r>
            <a:r>
              <a:rPr sz="1400" spc="0" dirty="0">
                <a:latin typeface="Times New Roman"/>
                <a:cs typeface="Times New Roman"/>
              </a:rPr>
              <a:t>ey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spc="0" dirty="0">
                <a:latin typeface="Times New Roman"/>
                <a:cs typeface="Times New Roman"/>
              </a:rPr>
              <a:t>are</a:t>
            </a:r>
            <a:r>
              <a:rPr sz="1400" spc="119" dirty="0">
                <a:latin typeface="Times New Roman"/>
                <a:cs typeface="Times New Roman"/>
              </a:rPr>
              <a:t> </a:t>
            </a:r>
            <a:r>
              <a:rPr sz="1400" spc="0" dirty="0">
                <a:latin typeface="Times New Roman"/>
                <a:cs typeface="Times New Roman"/>
              </a:rPr>
              <a:t>f</a:t>
            </a:r>
            <a:r>
              <a:rPr sz="1400" spc="4" dirty="0">
                <a:latin typeface="Times New Roman"/>
                <a:cs typeface="Times New Roman"/>
              </a:rPr>
              <a:t>o</a:t>
            </a:r>
            <a:r>
              <a:rPr sz="1400" spc="0" dirty="0">
                <a:latin typeface="Times New Roman"/>
                <a:cs typeface="Times New Roman"/>
              </a:rPr>
              <a:t>r</a:t>
            </a:r>
            <a:r>
              <a:rPr sz="1400" spc="-9" dirty="0">
                <a:latin typeface="Times New Roman"/>
                <a:cs typeface="Times New Roman"/>
              </a:rPr>
              <a:t>m</a:t>
            </a:r>
            <a:r>
              <a:rPr sz="1400" spc="0" dirty="0">
                <a:latin typeface="Times New Roman"/>
                <a:cs typeface="Times New Roman"/>
              </a:rPr>
              <a:t>e</a:t>
            </a:r>
            <a:r>
              <a:rPr sz="1400" spc="4" dirty="0">
                <a:latin typeface="Times New Roman"/>
                <a:cs typeface="Times New Roman"/>
              </a:rPr>
              <a:t>d</a:t>
            </a:r>
            <a:r>
              <a:rPr sz="1400" spc="0" dirty="0">
                <a:latin typeface="Times New Roman"/>
                <a:cs typeface="Times New Roman"/>
              </a:rPr>
              <a:t>.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spc="-4" dirty="0">
                <a:latin typeface="Times New Roman"/>
                <a:cs typeface="Times New Roman"/>
              </a:rPr>
              <a:t>H</a:t>
            </a:r>
            <a:r>
              <a:rPr sz="1400" spc="0" dirty="0">
                <a:latin typeface="Times New Roman"/>
                <a:cs typeface="Times New Roman"/>
              </a:rPr>
              <a:t>e</a:t>
            </a:r>
            <a:r>
              <a:rPr sz="1400" spc="4" dirty="0">
                <a:latin typeface="Times New Roman"/>
                <a:cs typeface="Times New Roman"/>
              </a:rPr>
              <a:t>n</a:t>
            </a:r>
            <a:r>
              <a:rPr sz="1400" spc="-9" dirty="0">
                <a:latin typeface="Times New Roman"/>
                <a:cs typeface="Times New Roman"/>
              </a:rPr>
              <a:t>c</a:t>
            </a:r>
            <a:r>
              <a:rPr sz="1400" spc="0" dirty="0">
                <a:latin typeface="Times New Roman"/>
                <a:cs typeface="Times New Roman"/>
              </a:rPr>
              <a:t>e</a:t>
            </a:r>
            <a:r>
              <a:rPr sz="1400" spc="119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m</a:t>
            </a:r>
            <a:r>
              <a:rPr sz="1400" spc="0" dirty="0">
                <a:latin typeface="Times New Roman"/>
                <a:cs typeface="Times New Roman"/>
              </a:rPr>
              <a:t>a</a:t>
            </a:r>
            <a:r>
              <a:rPr sz="1400" spc="14" dirty="0">
                <a:latin typeface="Times New Roman"/>
                <a:cs typeface="Times New Roman"/>
              </a:rPr>
              <a:t>n</a:t>
            </a:r>
            <a:r>
              <a:rPr sz="1400" spc="0" dirty="0">
                <a:latin typeface="Times New Roman"/>
                <a:cs typeface="Times New Roman"/>
              </a:rPr>
              <a:t>y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spc="4" dirty="0">
                <a:latin typeface="Times New Roman"/>
                <a:cs typeface="Times New Roman"/>
              </a:rPr>
              <a:t>o</a:t>
            </a:r>
            <a:r>
              <a:rPr sz="1400" spc="0" dirty="0">
                <a:latin typeface="Times New Roman"/>
                <a:cs typeface="Times New Roman"/>
              </a:rPr>
              <a:t>f</a:t>
            </a:r>
            <a:r>
              <a:rPr sz="1400" spc="119" dirty="0">
                <a:latin typeface="Times New Roman"/>
                <a:cs typeface="Times New Roman"/>
              </a:rPr>
              <a:t> </a:t>
            </a:r>
            <a:r>
              <a:rPr sz="1400" spc="-4" dirty="0">
                <a:latin typeface="Times New Roman"/>
                <a:cs typeface="Times New Roman"/>
              </a:rPr>
              <a:t>t</a:t>
            </a:r>
            <a:r>
              <a:rPr sz="1400" spc="4" dirty="0">
                <a:latin typeface="Times New Roman"/>
                <a:cs typeface="Times New Roman"/>
              </a:rPr>
              <a:t>h</a:t>
            </a:r>
            <a:r>
              <a:rPr sz="1400" spc="0" dirty="0">
                <a:latin typeface="Times New Roman"/>
                <a:cs typeface="Times New Roman"/>
              </a:rPr>
              <a:t>e</a:t>
            </a:r>
            <a:r>
              <a:rPr sz="1400" spc="119" dirty="0">
                <a:latin typeface="Times New Roman"/>
                <a:cs typeface="Times New Roman"/>
              </a:rPr>
              <a:t> </a:t>
            </a:r>
            <a:r>
              <a:rPr sz="1400" spc="-9" dirty="0">
                <a:latin typeface="Times New Roman"/>
                <a:cs typeface="Times New Roman"/>
              </a:rPr>
              <a:t>a</a:t>
            </a:r>
            <a:r>
              <a:rPr sz="1400" spc="4" dirty="0">
                <a:latin typeface="Times New Roman"/>
                <a:cs typeface="Times New Roman"/>
              </a:rPr>
              <a:t>to</a:t>
            </a:r>
            <a:r>
              <a:rPr sz="1400" spc="-25" dirty="0">
                <a:latin typeface="Times New Roman"/>
                <a:cs typeface="Times New Roman"/>
              </a:rPr>
              <a:t>m</a:t>
            </a:r>
            <a:r>
              <a:rPr sz="1400" spc="0" dirty="0">
                <a:latin typeface="Times New Roman"/>
                <a:cs typeface="Times New Roman"/>
              </a:rPr>
              <a:t>s</a:t>
            </a:r>
            <a:r>
              <a:rPr sz="1400" spc="119" dirty="0">
                <a:latin typeface="Times New Roman"/>
                <a:cs typeface="Times New Roman"/>
              </a:rPr>
              <a:t> </a:t>
            </a:r>
            <a:r>
              <a:rPr sz="1400" spc="4" dirty="0">
                <a:latin typeface="Times New Roman"/>
                <a:cs typeface="Times New Roman"/>
              </a:rPr>
              <a:t>o</a:t>
            </a:r>
            <a:r>
              <a:rPr sz="1400" spc="0" dirty="0">
                <a:latin typeface="Times New Roman"/>
                <a:cs typeface="Times New Roman"/>
              </a:rPr>
              <a:t>f</a:t>
            </a:r>
            <a:r>
              <a:rPr sz="1400" spc="119" dirty="0">
                <a:latin typeface="Times New Roman"/>
                <a:cs typeface="Times New Roman"/>
              </a:rPr>
              <a:t> </a:t>
            </a:r>
            <a:r>
              <a:rPr sz="1400" spc="0" dirty="0">
                <a:latin typeface="Times New Roman"/>
                <a:cs typeface="Times New Roman"/>
              </a:rPr>
              <a:t>a</a:t>
            </a:r>
            <a:r>
              <a:rPr sz="1400" spc="-4" dirty="0">
                <a:latin typeface="Times New Roman"/>
                <a:cs typeface="Times New Roman"/>
              </a:rPr>
              <a:t>ll</a:t>
            </a:r>
            <a:r>
              <a:rPr sz="1400" spc="4" dirty="0">
                <a:latin typeface="Times New Roman"/>
                <a:cs typeface="Times New Roman"/>
              </a:rPr>
              <a:t>o</a:t>
            </a:r>
            <a:r>
              <a:rPr sz="1400" spc="-19" dirty="0">
                <a:latin typeface="Times New Roman"/>
                <a:cs typeface="Times New Roman"/>
              </a:rPr>
              <a:t>y</a:t>
            </a:r>
            <a:r>
              <a:rPr sz="1400" spc="4" dirty="0">
                <a:latin typeface="Times New Roman"/>
                <a:cs typeface="Times New Roman"/>
              </a:rPr>
              <a:t>in</a:t>
            </a:r>
            <a:r>
              <a:rPr sz="1400" spc="0" dirty="0">
                <a:latin typeface="Times New Roman"/>
                <a:cs typeface="Times New Roman"/>
              </a:rPr>
              <a:t>g</a:t>
            </a:r>
            <a:r>
              <a:rPr sz="1400" spc="109" dirty="0">
                <a:latin typeface="Times New Roman"/>
                <a:cs typeface="Times New Roman"/>
              </a:rPr>
              <a:t> </a:t>
            </a:r>
            <a:r>
              <a:rPr sz="1400" spc="0" dirty="0">
                <a:latin typeface="Times New Roman"/>
                <a:cs typeface="Times New Roman"/>
              </a:rPr>
              <a:t>e</a:t>
            </a:r>
            <a:r>
              <a:rPr sz="1400" spc="4" dirty="0">
                <a:latin typeface="Times New Roman"/>
                <a:cs typeface="Times New Roman"/>
              </a:rPr>
              <a:t>l</a:t>
            </a:r>
            <a:r>
              <a:rPr sz="1400" spc="0" dirty="0">
                <a:latin typeface="Times New Roman"/>
                <a:cs typeface="Times New Roman"/>
              </a:rPr>
              <a:t>e</a:t>
            </a:r>
            <a:r>
              <a:rPr sz="1400" spc="-25" dirty="0">
                <a:latin typeface="Times New Roman"/>
                <a:cs typeface="Times New Roman"/>
              </a:rPr>
              <a:t>m</a:t>
            </a:r>
            <a:r>
              <a:rPr sz="1400" spc="0" dirty="0">
                <a:latin typeface="Times New Roman"/>
                <a:cs typeface="Times New Roman"/>
              </a:rPr>
              <a:t>e</a:t>
            </a:r>
            <a:r>
              <a:rPr sz="1400" spc="54" dirty="0">
                <a:latin typeface="Times New Roman"/>
                <a:cs typeface="Times New Roman"/>
              </a:rPr>
              <a:t>n</a:t>
            </a:r>
            <a:r>
              <a:rPr sz="1400" spc="4" dirty="0">
                <a:latin typeface="Times New Roman"/>
                <a:cs typeface="Times New Roman"/>
              </a:rPr>
              <a:t>t</a:t>
            </a:r>
            <a:r>
              <a:rPr sz="1400" spc="0" dirty="0">
                <a:latin typeface="Times New Roman"/>
                <a:cs typeface="Times New Roman"/>
              </a:rPr>
              <a:t>s</a:t>
            </a:r>
            <a:r>
              <a:rPr sz="1400" spc="109" dirty="0">
                <a:latin typeface="Times New Roman"/>
                <a:cs typeface="Times New Roman"/>
              </a:rPr>
              <a:t> </a:t>
            </a:r>
            <a:r>
              <a:rPr sz="1400" spc="4" dirty="0">
                <a:latin typeface="Times New Roman"/>
                <a:cs typeface="Times New Roman"/>
              </a:rPr>
              <a:t>p</a:t>
            </a:r>
            <a:r>
              <a:rPr sz="1400" spc="0" dirty="0">
                <a:latin typeface="Times New Roman"/>
                <a:cs typeface="Times New Roman"/>
              </a:rPr>
              <a:t>r</a:t>
            </a:r>
            <a:r>
              <a:rPr sz="1400" spc="-9" dirty="0">
                <a:latin typeface="Times New Roman"/>
                <a:cs typeface="Times New Roman"/>
              </a:rPr>
              <a:t>e</a:t>
            </a:r>
            <a:r>
              <a:rPr sz="1400" spc="4" dirty="0">
                <a:latin typeface="Times New Roman"/>
                <a:cs typeface="Times New Roman"/>
              </a:rPr>
              <a:t>s</a:t>
            </a:r>
            <a:r>
              <a:rPr sz="1400" spc="-9" dirty="0">
                <a:latin typeface="Times New Roman"/>
                <a:cs typeface="Times New Roman"/>
              </a:rPr>
              <a:t>e</a:t>
            </a:r>
            <a:r>
              <a:rPr sz="1400" spc="4" dirty="0">
                <a:latin typeface="Times New Roman"/>
                <a:cs typeface="Times New Roman"/>
              </a:rPr>
              <a:t>n</a:t>
            </a:r>
            <a:r>
              <a:rPr sz="1400" spc="0" dirty="0">
                <a:latin typeface="Times New Roman"/>
                <a:cs typeface="Times New Roman"/>
              </a:rPr>
              <a:t>t</a:t>
            </a:r>
            <a:r>
              <a:rPr sz="1400" spc="109" dirty="0">
                <a:latin typeface="Times New Roman"/>
                <a:cs typeface="Times New Roman"/>
              </a:rPr>
              <a:t> </a:t>
            </a:r>
            <a:r>
              <a:rPr sz="1400" spc="-4" dirty="0">
                <a:latin typeface="Times New Roman"/>
                <a:cs typeface="Times New Roman"/>
              </a:rPr>
              <a:t>i</a:t>
            </a:r>
            <a:r>
              <a:rPr sz="1400" spc="0" dirty="0">
                <a:latin typeface="Times New Roman"/>
                <a:cs typeface="Times New Roman"/>
              </a:rPr>
              <a:t>n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0" dirty="0">
                <a:latin typeface="Times New Roman"/>
                <a:cs typeface="Times New Roman"/>
              </a:rPr>
              <a:t>the liquid metal from which crystallites are formed are expelled into the liquid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0" dirty="0">
                <a:latin typeface="Times New Roman"/>
                <a:cs typeface="Times New Roman"/>
              </a:rPr>
              <a:t>surrounding the crystallites. These surrounding liquids thus become enriched in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1" dirty="0">
                <a:latin typeface="Times New Roman"/>
                <a:cs typeface="Times New Roman"/>
              </a:rPr>
              <a:t>alloying element and this enrichment considerably depresses the freezing point of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9" dirty="0">
                <a:latin typeface="Times New Roman"/>
                <a:cs typeface="Times New Roman"/>
              </a:rPr>
              <a:t>the liquid. If freezing were very slow, so that ample time is available for diffusion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1" dirty="0">
                <a:latin typeface="Times New Roman"/>
                <a:cs typeface="Times New Roman"/>
              </a:rPr>
              <a:t>of the excess atoms from this enriched layer of liquid into remainder of the liquid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38" dirty="0">
                <a:latin typeface="Times New Roman"/>
                <a:cs typeface="Times New Roman"/>
              </a:rPr>
              <a:t>metal, the crystallites would continue to grow and a columnar structure would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0" dirty="0">
                <a:latin typeface="Times New Roman"/>
                <a:cs typeface="Times New Roman"/>
              </a:rPr>
              <a:t>result. However, in most practical situations there is not nearly sufficient time for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1" dirty="0">
                <a:latin typeface="Times New Roman"/>
                <a:cs typeface="Times New Roman"/>
              </a:rPr>
              <a:t>these concentrations in the liquid to be dissipated by diffusion so that the liquid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dirty="0">
                <a:latin typeface="Times New Roman"/>
                <a:cs typeface="Times New Roman"/>
              </a:rPr>
              <a:t>metal surrounding the crystallites is unable to freeze till a much later stage during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15"/>
              </a:lnSpc>
              <a:spcBef>
                <a:spcPts val="804"/>
              </a:spcBef>
            </a:pPr>
            <a:r>
              <a:rPr sz="1400" spc="0" dirty="0">
                <a:latin typeface="Times New Roman"/>
                <a:cs typeface="Times New Roman"/>
              </a:rPr>
              <a:t>freezing of the casting as a whole. As illustrated in </a:t>
            </a:r>
            <a:r>
              <a:rPr sz="1400" b="1" spc="0" dirty="0">
                <a:latin typeface="Times New Roman"/>
                <a:cs typeface="Times New Roman"/>
              </a:rPr>
              <a:t>figure (E)</a:t>
            </a:r>
            <a:r>
              <a:rPr sz="1400" spc="0" dirty="0">
                <a:latin typeface="Times New Roman"/>
                <a:cs typeface="Times New Roman"/>
              </a:rPr>
              <a:t>, the material at first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7"/>
              </a:spcBef>
            </a:pPr>
            <a:r>
              <a:rPr sz="1400" spc="1" dirty="0">
                <a:latin typeface="Times New Roman"/>
                <a:cs typeface="Times New Roman"/>
              </a:rPr>
              <a:t>being fluid, then mushy and finally rigid, It has been estimated that in many alloys,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1" dirty="0">
                <a:latin typeface="Times New Roman"/>
                <a:cs typeface="Times New Roman"/>
              </a:rPr>
              <a:t>rigidity is not established until the casting is about 60-70% solid. This mushy or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-1" dirty="0">
                <a:latin typeface="Times New Roman"/>
                <a:cs typeface="Times New Roman"/>
              </a:rPr>
              <a:t>pasty mode of solidification results in the development of numerous small channels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0" dirty="0">
                <a:latin typeface="Times New Roman"/>
                <a:cs typeface="Times New Roman"/>
              </a:rPr>
              <a:t>of liquid metal late in solidification. Feeding through these channels is restricted,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1" dirty="0">
                <a:latin typeface="Times New Roman"/>
                <a:cs typeface="Times New Roman"/>
              </a:rPr>
              <a:t>and dispersed shrinkage porosity occurs throughout the casting. For alloys with an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0" dirty="0">
                <a:latin typeface="Times New Roman"/>
                <a:cs typeface="Times New Roman"/>
              </a:rPr>
              <a:t>intermediate freezing range, the mode of solidification will combine elements of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15"/>
              </a:lnSpc>
              <a:spcBef>
                <a:spcPts val="804"/>
              </a:spcBef>
            </a:pPr>
            <a:r>
              <a:rPr sz="1400" spc="4" dirty="0">
                <a:latin typeface="Times New Roman"/>
                <a:cs typeface="Times New Roman"/>
              </a:rPr>
              <a:t>b</a:t>
            </a:r>
            <a:r>
              <a:rPr sz="1400" spc="-4" dirty="0">
                <a:latin typeface="Times New Roman"/>
                <a:cs typeface="Times New Roman"/>
              </a:rPr>
              <a:t>ot</a:t>
            </a:r>
            <a:r>
              <a:rPr sz="1400" spc="0" dirty="0">
                <a:latin typeface="Times New Roman"/>
                <a:cs typeface="Times New Roman"/>
              </a:rPr>
              <a:t>h</a:t>
            </a:r>
            <a:r>
              <a:rPr sz="1400" spc="9" dirty="0">
                <a:latin typeface="Times New Roman"/>
                <a:cs typeface="Times New Roman"/>
              </a:rPr>
              <a:t> </a:t>
            </a:r>
            <a:r>
              <a:rPr sz="1400" spc="4" dirty="0">
                <a:latin typeface="Times New Roman"/>
                <a:cs typeface="Times New Roman"/>
              </a:rPr>
              <a:t>t</a:t>
            </a:r>
            <a:r>
              <a:rPr sz="1400" spc="-4" dirty="0">
                <a:latin typeface="Times New Roman"/>
                <a:cs typeface="Times New Roman"/>
              </a:rPr>
              <a:t>h</a:t>
            </a:r>
            <a:r>
              <a:rPr sz="1400" spc="0" dirty="0">
                <a:latin typeface="Times New Roman"/>
                <a:cs typeface="Times New Roman"/>
              </a:rPr>
              <a:t>e</a:t>
            </a:r>
            <a:r>
              <a:rPr sz="1400" spc="9" dirty="0">
                <a:latin typeface="Times New Roman"/>
                <a:cs typeface="Times New Roman"/>
              </a:rPr>
              <a:t> </a:t>
            </a:r>
            <a:r>
              <a:rPr sz="1400" spc="4" dirty="0">
                <a:latin typeface="Times New Roman"/>
                <a:cs typeface="Times New Roman"/>
              </a:rPr>
              <a:t>s</a:t>
            </a:r>
            <a:r>
              <a:rPr sz="1400" spc="-4" dirty="0">
                <a:latin typeface="Times New Roman"/>
                <a:cs typeface="Times New Roman"/>
              </a:rPr>
              <a:t>ki</a:t>
            </a:r>
            <a:r>
              <a:rPr sz="1400" spc="14" dirty="0">
                <a:latin typeface="Times New Roman"/>
                <a:cs typeface="Times New Roman"/>
              </a:rPr>
              <a:t>n</a:t>
            </a:r>
            <a:r>
              <a:rPr sz="1400" spc="0" dirty="0">
                <a:latin typeface="Times New Roman"/>
                <a:cs typeface="Times New Roman"/>
              </a:rPr>
              <a:t>-</a:t>
            </a:r>
            <a:r>
              <a:rPr sz="1400" spc="-9" dirty="0">
                <a:latin typeface="Times New Roman"/>
                <a:cs typeface="Times New Roman"/>
              </a:rPr>
              <a:t>f</a:t>
            </a:r>
            <a:r>
              <a:rPr sz="1400" spc="4" dirty="0">
                <a:latin typeface="Times New Roman"/>
                <a:cs typeface="Times New Roman"/>
              </a:rPr>
              <a:t>o</a:t>
            </a:r>
            <a:r>
              <a:rPr sz="1400" spc="0" dirty="0">
                <a:latin typeface="Times New Roman"/>
                <a:cs typeface="Times New Roman"/>
              </a:rPr>
              <a:t>r</a:t>
            </a:r>
            <a:r>
              <a:rPr sz="1400" spc="-25" dirty="0">
                <a:latin typeface="Times New Roman"/>
                <a:cs typeface="Times New Roman"/>
              </a:rPr>
              <a:t>m</a:t>
            </a:r>
            <a:r>
              <a:rPr sz="1400" spc="4" dirty="0">
                <a:latin typeface="Times New Roman"/>
                <a:cs typeface="Times New Roman"/>
              </a:rPr>
              <a:t>in</a:t>
            </a:r>
            <a:r>
              <a:rPr sz="1400" spc="0" dirty="0">
                <a:latin typeface="Times New Roman"/>
                <a:cs typeface="Times New Roman"/>
              </a:rPr>
              <a:t>g a</a:t>
            </a:r>
            <a:r>
              <a:rPr sz="1400" spc="4" dirty="0">
                <a:latin typeface="Times New Roman"/>
                <a:cs typeface="Times New Roman"/>
              </a:rPr>
              <a:t>n</a:t>
            </a:r>
            <a:r>
              <a:rPr sz="1400" spc="0" dirty="0">
                <a:latin typeface="Times New Roman"/>
                <a:cs typeface="Times New Roman"/>
              </a:rPr>
              <a:t>d</a:t>
            </a:r>
            <a:r>
              <a:rPr sz="1400" spc="9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m</a:t>
            </a:r>
            <a:r>
              <a:rPr sz="1400" spc="4" dirty="0">
                <a:latin typeface="Times New Roman"/>
                <a:cs typeface="Times New Roman"/>
              </a:rPr>
              <a:t>ush</a:t>
            </a:r>
            <a:r>
              <a:rPr sz="1400" spc="0" dirty="0">
                <a:latin typeface="Times New Roman"/>
                <a:cs typeface="Times New Roman"/>
              </a:rPr>
              <a:t>y</a:t>
            </a:r>
            <a:r>
              <a:rPr sz="1400" spc="-9" dirty="0">
                <a:latin typeface="Times New Roman"/>
                <a:cs typeface="Times New Roman"/>
              </a:rPr>
              <a:t> </a:t>
            </a:r>
            <a:r>
              <a:rPr sz="1400" spc="4" dirty="0">
                <a:latin typeface="Times New Roman"/>
                <a:cs typeface="Times New Roman"/>
              </a:rPr>
              <a:t>so</a:t>
            </a:r>
            <a:r>
              <a:rPr sz="1400" spc="-4" dirty="0">
                <a:latin typeface="Times New Roman"/>
                <a:cs typeface="Times New Roman"/>
              </a:rPr>
              <a:t>l</a:t>
            </a:r>
            <a:r>
              <a:rPr sz="1400" spc="29" dirty="0">
                <a:latin typeface="Times New Roman"/>
                <a:cs typeface="Times New Roman"/>
              </a:rPr>
              <a:t>i</a:t>
            </a:r>
            <a:r>
              <a:rPr sz="1400" spc="-4" dirty="0">
                <a:latin typeface="Times New Roman"/>
                <a:cs typeface="Times New Roman"/>
              </a:rPr>
              <a:t>d</a:t>
            </a:r>
            <a:r>
              <a:rPr sz="1400" spc="4" dirty="0">
                <a:latin typeface="Times New Roman"/>
                <a:cs typeface="Times New Roman"/>
              </a:rPr>
              <a:t>i</a:t>
            </a:r>
            <a:r>
              <a:rPr sz="1400" spc="-9" dirty="0">
                <a:latin typeface="Times New Roman"/>
                <a:cs typeface="Times New Roman"/>
              </a:rPr>
              <a:t>f</a:t>
            </a:r>
            <a:r>
              <a:rPr sz="1400" spc="4" dirty="0">
                <a:latin typeface="Times New Roman"/>
                <a:cs typeface="Times New Roman"/>
              </a:rPr>
              <a:t>i</a:t>
            </a:r>
            <a:r>
              <a:rPr sz="1400" spc="0" dirty="0">
                <a:latin typeface="Times New Roman"/>
                <a:cs typeface="Times New Roman"/>
              </a:rPr>
              <a:t>c</a:t>
            </a:r>
            <a:r>
              <a:rPr sz="1400" spc="-9" dirty="0">
                <a:latin typeface="Times New Roman"/>
                <a:cs typeface="Times New Roman"/>
              </a:rPr>
              <a:t>a</a:t>
            </a:r>
            <a:r>
              <a:rPr sz="1400" spc="4" dirty="0">
                <a:latin typeface="Times New Roman"/>
                <a:cs typeface="Times New Roman"/>
              </a:rPr>
              <a:t>t</a:t>
            </a:r>
            <a:r>
              <a:rPr sz="1400" spc="-4" dirty="0">
                <a:latin typeface="Times New Roman"/>
                <a:cs typeface="Times New Roman"/>
              </a:rPr>
              <a:t>i</a:t>
            </a:r>
            <a:r>
              <a:rPr sz="1400" spc="4" dirty="0">
                <a:latin typeface="Times New Roman"/>
                <a:cs typeface="Times New Roman"/>
              </a:rPr>
              <a:t>o</a:t>
            </a:r>
            <a:r>
              <a:rPr sz="1400" spc="0" dirty="0">
                <a:latin typeface="Times New Roman"/>
                <a:cs typeface="Times New Roman"/>
              </a:rPr>
              <a:t>n</a:t>
            </a:r>
            <a:r>
              <a:rPr sz="1400" spc="9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m</a:t>
            </a:r>
            <a:r>
              <a:rPr sz="1400" spc="4" dirty="0">
                <a:latin typeface="Times New Roman"/>
                <a:cs typeface="Times New Roman"/>
              </a:rPr>
              <a:t>od</a:t>
            </a:r>
            <a:r>
              <a:rPr sz="1400" spc="0" dirty="0">
                <a:latin typeface="Times New Roman"/>
                <a:cs typeface="Times New Roman"/>
              </a:rPr>
              <a:t>e</a:t>
            </a:r>
            <a:r>
              <a:rPr sz="1400" spc="9" dirty="0">
                <a:latin typeface="Times New Roman"/>
                <a:cs typeface="Times New Roman"/>
              </a:rPr>
              <a:t> </a:t>
            </a:r>
            <a:r>
              <a:rPr sz="1400" spc="0" dirty="0">
                <a:latin typeface="Times New Roman"/>
                <a:cs typeface="Times New Roman"/>
              </a:rPr>
              <a:t>as</a:t>
            </a:r>
            <a:r>
              <a:rPr sz="1400" spc="14" dirty="0">
                <a:latin typeface="Times New Roman"/>
                <a:cs typeface="Times New Roman"/>
              </a:rPr>
              <a:t> </a:t>
            </a:r>
            <a:r>
              <a:rPr sz="1400" spc="-4" dirty="0">
                <a:latin typeface="Times New Roman"/>
                <a:cs typeface="Times New Roman"/>
              </a:rPr>
              <a:t>sh</a:t>
            </a:r>
            <a:r>
              <a:rPr sz="1400" spc="4" dirty="0">
                <a:latin typeface="Times New Roman"/>
                <a:cs typeface="Times New Roman"/>
              </a:rPr>
              <a:t>o</a:t>
            </a:r>
            <a:r>
              <a:rPr sz="1400" spc="-4" dirty="0">
                <a:latin typeface="Times New Roman"/>
                <a:cs typeface="Times New Roman"/>
              </a:rPr>
              <a:t>w</a:t>
            </a:r>
            <a:r>
              <a:rPr sz="1400" spc="0" dirty="0">
                <a:latin typeface="Times New Roman"/>
                <a:cs typeface="Times New Roman"/>
              </a:rPr>
              <a:t>n</a:t>
            </a:r>
            <a:r>
              <a:rPr sz="1400" spc="9" dirty="0">
                <a:latin typeface="Times New Roman"/>
                <a:cs typeface="Times New Roman"/>
              </a:rPr>
              <a:t> </a:t>
            </a:r>
            <a:r>
              <a:rPr sz="1400" spc="-4" dirty="0">
                <a:latin typeface="Times New Roman"/>
                <a:cs typeface="Times New Roman"/>
              </a:rPr>
              <a:t>i</a:t>
            </a:r>
            <a:r>
              <a:rPr sz="1400" spc="0" dirty="0">
                <a:latin typeface="Times New Roman"/>
                <a:cs typeface="Times New Roman"/>
              </a:rPr>
              <a:t>n</a:t>
            </a:r>
            <a:r>
              <a:rPr sz="1400" spc="39" dirty="0">
                <a:latin typeface="Times New Roman"/>
                <a:cs typeface="Times New Roman"/>
              </a:rPr>
              <a:t> </a:t>
            </a:r>
            <a:r>
              <a:rPr sz="1400" b="1" spc="4" dirty="0">
                <a:latin typeface="Times New Roman"/>
                <a:cs typeface="Times New Roman"/>
              </a:rPr>
              <a:t>f</a:t>
            </a:r>
            <a:r>
              <a:rPr sz="1400" b="1" spc="-4" dirty="0">
                <a:latin typeface="Times New Roman"/>
                <a:cs typeface="Times New Roman"/>
              </a:rPr>
              <a:t>i</a:t>
            </a:r>
            <a:r>
              <a:rPr sz="1400" b="1" spc="4" dirty="0">
                <a:latin typeface="Times New Roman"/>
                <a:cs typeface="Times New Roman"/>
              </a:rPr>
              <a:t>g</a:t>
            </a:r>
            <a:r>
              <a:rPr sz="1400" b="1" spc="0" dirty="0">
                <a:latin typeface="Times New Roman"/>
                <a:cs typeface="Times New Roman"/>
              </a:rPr>
              <a:t>ure</a:t>
            </a:r>
            <a:r>
              <a:rPr sz="1400" b="1" spc="9" dirty="0">
                <a:latin typeface="Times New Roman"/>
                <a:cs typeface="Times New Roman"/>
              </a:rPr>
              <a:t> </a:t>
            </a:r>
            <a:r>
              <a:rPr sz="1400" b="1" spc="0" dirty="0">
                <a:latin typeface="Times New Roman"/>
                <a:cs typeface="Times New Roman"/>
              </a:rPr>
              <a:t>(</a:t>
            </a:r>
            <a:r>
              <a:rPr sz="1400" b="1" spc="-4" dirty="0">
                <a:latin typeface="Times New Roman"/>
                <a:cs typeface="Times New Roman"/>
              </a:rPr>
              <a:t>F</a:t>
            </a:r>
            <a:r>
              <a:rPr sz="1400" b="1" spc="0" dirty="0">
                <a:latin typeface="Times New Roman"/>
                <a:cs typeface="Times New Roman"/>
              </a:rPr>
              <a:t>)</a:t>
            </a:r>
            <a:r>
              <a:rPr sz="1400" spc="0" dirty="0">
                <a:latin typeface="Times New Roman"/>
                <a:cs typeface="Times New Roman"/>
              </a:rPr>
              <a:t>.</a:t>
            </a:r>
            <a:r>
              <a:rPr sz="1400" spc="4" dirty="0">
                <a:latin typeface="Times New Roman"/>
                <a:cs typeface="Times New Roman"/>
              </a:rPr>
              <a:t> </a:t>
            </a:r>
            <a:r>
              <a:rPr sz="1400" spc="0" dirty="0">
                <a:latin typeface="Times New Roman"/>
                <a:cs typeface="Times New Roman"/>
              </a:rPr>
              <a:t>S</a:t>
            </a:r>
            <a:r>
              <a:rPr sz="1400" spc="-4" dirty="0">
                <a:latin typeface="Times New Roman"/>
                <a:cs typeface="Times New Roman"/>
              </a:rPr>
              <a:t>h</a:t>
            </a:r>
            <a:r>
              <a:rPr sz="1400" spc="4" dirty="0">
                <a:latin typeface="Times New Roman"/>
                <a:cs typeface="Times New Roman"/>
              </a:rPr>
              <a:t>o</a:t>
            </a:r>
            <a:r>
              <a:rPr sz="1400" spc="-9" dirty="0">
                <a:latin typeface="Times New Roman"/>
                <a:cs typeface="Times New Roman"/>
              </a:rPr>
              <a:t>r</a:t>
            </a:r>
            <a:r>
              <a:rPr sz="1400" spc="0" dirty="0">
                <a:latin typeface="Times New Roman"/>
                <a:cs typeface="Times New Roman"/>
              </a:rPr>
              <a:t>t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7"/>
              </a:spcBef>
            </a:pPr>
            <a:r>
              <a:rPr sz="1400" spc="0" dirty="0">
                <a:latin typeface="Times New Roman"/>
                <a:cs typeface="Times New Roman"/>
              </a:rPr>
              <a:t>freezing range alloys may shift to a more intermediate mode of solidification in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0" dirty="0">
                <a:latin typeface="Times New Roman"/>
                <a:cs typeface="Times New Roman"/>
              </a:rPr>
              <a:t>heavy casting section, in which heat loss from the casting surface will be slowed as</a:t>
            </a:r>
            <a:endParaRPr sz="1400">
              <a:latin typeface="Times New Roman"/>
              <a:cs typeface="Times New Roman"/>
            </a:endParaRPr>
          </a:p>
          <a:p>
            <a:pPr marL="12700" marR="3792781" algn="just">
              <a:lnSpc>
                <a:spcPct val="95825"/>
              </a:lnSpc>
              <a:spcBef>
                <a:spcPts val="839"/>
              </a:spcBef>
            </a:pPr>
            <a:r>
              <a:rPr sz="1400" spc="-1" dirty="0">
                <a:latin typeface="Times New Roman"/>
                <a:cs typeface="Times New Roman"/>
              </a:rPr>
              <a:t>the molding medium heats up.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758178" y="9199351"/>
            <a:ext cx="141300" cy="203708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dirty="0">
                <a:latin typeface="Times New Roman"/>
                <a:cs typeface="Times New Roman"/>
              </a:rPr>
              <a:t>7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/>
          <p:nvPr/>
        </p:nvSpPr>
        <p:spPr>
          <a:xfrm>
            <a:off x="914400" y="4489704"/>
            <a:ext cx="6115811" cy="2514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14400" y="914400"/>
            <a:ext cx="2667000" cy="33242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695700" y="866775"/>
            <a:ext cx="3257550" cy="31337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14350" y="5057775"/>
            <a:ext cx="2825750" cy="35433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248150" y="4981575"/>
            <a:ext cx="2651125" cy="36195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14375" y="8819273"/>
            <a:ext cx="6238875" cy="409575"/>
          </a:xfrm>
          <a:custGeom>
            <a:avLst/>
            <a:gdLst/>
            <a:ahLst/>
            <a:cxnLst/>
            <a:rect l="l" t="t" r="r" b="b"/>
            <a:pathLst>
              <a:path w="6238875" h="409575">
                <a:moveTo>
                  <a:pt x="0" y="409574"/>
                </a:moveTo>
                <a:lnTo>
                  <a:pt x="6238875" y="409574"/>
                </a:lnTo>
                <a:lnTo>
                  <a:pt x="6238875" y="0"/>
                </a:lnTo>
                <a:lnTo>
                  <a:pt x="0" y="0"/>
                </a:lnTo>
                <a:lnTo>
                  <a:pt x="0" y="40957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14756" y="8865108"/>
            <a:ext cx="6239256" cy="31851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993444" y="4496738"/>
            <a:ext cx="1853438" cy="177800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sz="1200" b="1" spc="0" dirty="0">
                <a:latin typeface="Times New Roman"/>
                <a:cs typeface="Times New Roman"/>
              </a:rPr>
              <a:t>Fig.(C) Mode of Pure Metal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99229" y="4496738"/>
            <a:ext cx="2007514" cy="177800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sz="1200" b="1" spc="0" dirty="0">
                <a:latin typeface="Times New Roman"/>
                <a:cs typeface="Times New Roman"/>
              </a:rPr>
              <a:t>Fig .(D) Short Freezing Range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8100" y="8872726"/>
            <a:ext cx="2438755" cy="177800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sz="1200" b="1" spc="0" dirty="0">
                <a:latin typeface="Times New Roman"/>
                <a:cs typeface="Times New Roman"/>
              </a:rPr>
              <a:t>Fig. (E) Intermediate Freezing Mode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80941" y="8872726"/>
            <a:ext cx="1922627" cy="177800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sz="1200" b="1" spc="0" dirty="0">
                <a:latin typeface="Times New Roman"/>
                <a:cs typeface="Times New Roman"/>
              </a:rPr>
              <a:t>Fig. (F) Long Freezing Mode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758178" y="9199351"/>
            <a:ext cx="141300" cy="203708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dirty="0">
                <a:latin typeface="Times New Roman"/>
                <a:cs typeface="Times New Roman"/>
              </a:rPr>
              <a:t>8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1841</Words>
  <Application>Microsoft Office PowerPoint</Application>
  <PresentationFormat>Custom</PresentationFormat>
  <Paragraphs>152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athil alezzi</dc:creator>
  <cp:lastModifiedBy>OSAMA CENTER</cp:lastModifiedBy>
  <cp:revision>3</cp:revision>
  <dcterms:modified xsi:type="dcterms:W3CDTF">2018-11-15T08:20:35Z</dcterms:modified>
</cp:coreProperties>
</file>